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tags/tag7.xml" ContentType="application/vnd.openxmlformats-officedocument.presentationml.tags+xml"/>
  <Override PartName="/ppt/notesSlides/notesSlide3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4.xml" ContentType="application/vnd.openxmlformats-officedocument.presentationml.notesSlide+xml"/>
  <Override PartName="/ppt/tags/tag19.xml" ContentType="application/vnd.openxmlformats-officedocument.presentationml.tags+xml"/>
  <Override PartName="/ppt/notesSlides/notesSlide5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6.xml" ContentType="application/vnd.openxmlformats-officedocument.presentationml.notesSlide+xml"/>
  <Override PartName="/ppt/tags/tag35.xml" ContentType="application/vnd.openxmlformats-officedocument.presentationml.tags+xml"/>
  <Override PartName="/ppt/notesSlides/notesSlide7.xml" ContentType="application/vnd.openxmlformats-officedocument.presentationml.notesSlide+xml"/>
  <Override PartName="/ppt/tags/tag36.xml" ContentType="application/vnd.openxmlformats-officedocument.presentationml.tags+xml"/>
  <Override PartName="/ppt/notesSlides/notesSlide8.xml" ContentType="application/vnd.openxmlformats-officedocument.presentationml.notesSlide+xml"/>
  <Override PartName="/ppt/tags/tag37.xml" ContentType="application/vnd.openxmlformats-officedocument.presentationml.tags+xml"/>
  <Override PartName="/ppt/notesSlides/notesSlide9.xml" ContentType="application/vnd.openxmlformats-officedocument.presentationml.notesSlide+xml"/>
  <Override PartName="/ppt/tags/tag38.xml" ContentType="application/vnd.openxmlformats-officedocument.presentationml.tags+xml"/>
  <Override PartName="/ppt/notesSlides/notesSlide10.xml" ContentType="application/vnd.openxmlformats-officedocument.presentationml.notesSlide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notesSlides/notesSlide11.xml" ContentType="application/vnd.openxmlformats-officedocument.presentationml.notesSlide+xml"/>
  <Override PartName="/ppt/tags/tag48.xml" ContentType="application/vnd.openxmlformats-officedocument.presentationml.tags+xml"/>
  <Override PartName="/ppt/notesSlides/notesSlide12.xml" ContentType="application/vnd.openxmlformats-officedocument.presentationml.notesSlide+xml"/>
  <Override PartName="/ppt/tags/tag49.xml" ContentType="application/vnd.openxmlformats-officedocument.presentationml.tags+xml"/>
  <Override PartName="/ppt/notesSlides/notesSlide13.xml" ContentType="application/vnd.openxmlformats-officedocument.presentationml.notesSlide+xml"/>
  <Override PartName="/ppt/tags/tag50.xml" ContentType="application/vnd.openxmlformats-officedocument.presentationml.tags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4" r:id="rId2"/>
  </p:sldMasterIdLst>
  <p:notesMasterIdLst>
    <p:notesMasterId r:id="rId17"/>
  </p:notesMasterIdLst>
  <p:sldIdLst>
    <p:sldId id="259" r:id="rId3"/>
    <p:sldId id="271" r:id="rId4"/>
    <p:sldId id="1781" r:id="rId5"/>
    <p:sldId id="1780" r:id="rId6"/>
    <p:sldId id="1779" r:id="rId7"/>
    <p:sldId id="269" r:id="rId8"/>
    <p:sldId id="1783" r:id="rId9"/>
    <p:sldId id="1786" r:id="rId10"/>
    <p:sldId id="1785" r:id="rId11"/>
    <p:sldId id="1789" r:id="rId12"/>
    <p:sldId id="1788" r:id="rId13"/>
    <p:sldId id="1791" r:id="rId14"/>
    <p:sldId id="1792" r:id="rId15"/>
    <p:sldId id="1787" r:id="rId16"/>
  </p:sldIdLst>
  <p:sldSz cx="12192000" cy="6858000"/>
  <p:notesSz cx="6858000" cy="9144000"/>
  <p:embeddedFontLst>
    <p:embeddedFont>
      <p:font typeface="等线" panose="02010600030101010101" pitchFamily="2" charset="-122"/>
      <p:regular r:id="rId18"/>
      <p:bold r:id="rId19"/>
    </p:embeddedFont>
    <p:embeddedFont>
      <p:font typeface="微软雅黑" panose="020B0503020204020204" pitchFamily="34" charset="-122"/>
      <p:regular r:id="rId20"/>
      <p:bold r:id="rId21"/>
    </p:embeddedFont>
    <p:embeddedFont>
      <p:font typeface="나눔스퀘어 네오 Bold" panose="020B0600000101010101" charset="-127"/>
      <p:bold r:id="rId22"/>
    </p:embeddedFont>
    <p:embeddedFont>
      <p:font typeface="나눔스퀘어라운드OTF Regular" panose="020B0600000101010101" charset="-127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mbria Math" panose="02040503050406030204" pitchFamily="18" charset="0"/>
      <p:regular r:id="rId28"/>
    </p:embeddedFont>
  </p:embeddedFontLst>
  <p:custDataLst>
    <p:tags r:id="rId2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4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16" autoAdjust="0"/>
    <p:restoredTop sz="88242" autoAdjust="0"/>
  </p:normalViewPr>
  <p:slideViewPr>
    <p:cSldViewPr snapToGrid="0">
      <p:cViewPr varScale="1">
        <p:scale>
          <a:sx n="48" d="100"/>
          <a:sy n="48" d="100"/>
        </p:scale>
        <p:origin x="82" y="4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01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media/image1.png>
</file>

<file path=ppt/media/image10.jpeg>
</file>

<file path=ppt/media/image11.jp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8D868-DE65-4C8F-9CE4-40EAA071A6E4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06442-FC6A-45DD-8F5D-AC95BBBD50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373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6442-FC6A-45DD-8F5D-AC95BBBD50D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4895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6442-FC6A-45DD-8F5D-AC95BBBD50D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55048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6442-FC6A-45DD-8F5D-AC95BBBD50D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38702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6442-FC6A-45DD-8F5D-AC95BBBD50D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62173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6442-FC6A-45DD-8F5D-AC95BBBD50D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20005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6442-FC6A-45DD-8F5D-AC95BBBD50D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55885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6442-FC6A-45DD-8F5D-AC95BBBD50D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2886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6442-FC6A-45DD-8F5D-AC95BBBD50D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94736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6442-FC6A-45DD-8F5D-AC95BBBD50D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3259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6442-FC6A-45DD-8F5D-AC95BBBD50D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30056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6442-FC6A-45DD-8F5D-AC95BBBD50D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54981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6442-FC6A-45DD-8F5D-AC95BBBD50D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13434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6442-FC6A-45DD-8F5D-AC95BBBD50D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41628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6442-FC6A-45DD-8F5D-AC95BBBD50D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4898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xiazai/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资源 234302"/>
          <p:cNvPicPr>
            <a:picLocks noChangeAspect="1"/>
          </p:cNvPicPr>
          <p:nvPr userDrawn="1"/>
        </p:nvPicPr>
        <p:blipFill>
          <a:blip r:embed="rId2"/>
          <a:srcRect l="30666" t="27601" r="23337" b="49230"/>
          <a:stretch>
            <a:fillRect/>
          </a:stretch>
        </p:blipFill>
        <p:spPr>
          <a:xfrm>
            <a:off x="0" y="-243205"/>
            <a:ext cx="12269470" cy="71012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09EB9A-5452-34A2-633D-0A2653C4A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267519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C6F566-26F5-7369-8AE6-79D3CB13F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043609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E9F8A7-9411-1F1B-AC79-5DED31D45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TextBox 9">
            <a:extLst>
              <a:ext uri="{FF2B5EF4-FFF2-40B4-BE49-F238E27FC236}">
                <a16:creationId xmlns:a16="http://schemas.microsoft.com/office/drawing/2014/main" id="{B502281C-8792-AFF0-0B79-301CEC9D12C9}"/>
              </a:ext>
            </a:extLst>
          </p:cNvPr>
          <p:cNvSpPr txBox="1"/>
          <p:nvPr userDrawn="1"/>
        </p:nvSpPr>
        <p:spPr>
          <a:xfrm>
            <a:off x="1893190" y="6492875"/>
            <a:ext cx="1224136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下载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http://www.1ppt.com/xiazai/</a:t>
            </a:r>
          </a:p>
        </p:txBody>
      </p:sp>
    </p:spTree>
    <p:extLst>
      <p:ext uri="{BB962C8B-B14F-4D97-AF65-F5344CB8AC3E}">
        <p14:creationId xmlns:p14="http://schemas.microsoft.com/office/powerpoint/2010/main" val="4050818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F65F2D-88B0-AEE5-6BFA-A379C554D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379340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29EDEB-7316-39D5-79E9-8BD0A7CEA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922034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B96A34-F86A-7B46-3ACE-102315B00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185827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86229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70658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7777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1"/>
          <p:cNvPicPr>
            <a:picLocks noChangeAspect="1"/>
          </p:cNvPicPr>
          <p:nvPr userDrawn="1"/>
        </p:nvPicPr>
        <p:blipFill>
          <a:blip r:embed="rId2"/>
          <a:srcRect t="37688" b="17628"/>
          <a:stretch>
            <a:fillRect/>
          </a:stretch>
        </p:blipFill>
        <p:spPr>
          <a:xfrm>
            <a:off x="-367030" y="-71755"/>
            <a:ext cx="12964795" cy="7169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982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1"/>
          <p:cNvPicPr>
            <a:picLocks noChangeAspect="1"/>
          </p:cNvPicPr>
          <p:nvPr userDrawn="1"/>
        </p:nvPicPr>
        <p:blipFill>
          <a:blip r:embed="rId2"/>
          <a:srcRect t="37688" b="17628"/>
          <a:stretch>
            <a:fillRect/>
          </a:stretch>
        </p:blipFill>
        <p:spPr>
          <a:xfrm>
            <a:off x="-367030" y="-71755"/>
            <a:ext cx="12964795" cy="7169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934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资源 43430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175" y="-14605"/>
            <a:ext cx="12188825" cy="6872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779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42A6CD-E2D2-E010-8CB6-934E4D76C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514444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9FF131-5597-6884-EF21-62E4A14FE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633634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641508-AF46-7656-46A2-5E358C78C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521441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4EADC9-716B-9547-AC50-4B328BCC0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69192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D9DABD-830C-9862-A784-FFC4F6510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145785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5478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8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46.xml"/><Relationship Id="rId3" Type="http://schemas.openxmlformats.org/officeDocument/2006/relationships/tags" Target="../tags/tag41.xml"/><Relationship Id="rId7" Type="http://schemas.openxmlformats.org/officeDocument/2006/relationships/tags" Target="../tags/tag45.xml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6" Type="http://schemas.openxmlformats.org/officeDocument/2006/relationships/tags" Target="../tags/tag44.xml"/><Relationship Id="rId11" Type="http://schemas.openxmlformats.org/officeDocument/2006/relationships/notesSlide" Target="../notesSlides/notesSlide11.xml"/><Relationship Id="rId5" Type="http://schemas.openxmlformats.org/officeDocument/2006/relationships/tags" Target="../tags/tag43.xml"/><Relationship Id="rId10" Type="http://schemas.openxmlformats.org/officeDocument/2006/relationships/slideLayout" Target="../slideLayouts/slideLayout4.xml"/><Relationship Id="rId4" Type="http://schemas.openxmlformats.org/officeDocument/2006/relationships/tags" Target="../tags/tag42.xml"/><Relationship Id="rId9" Type="http://schemas.openxmlformats.org/officeDocument/2006/relationships/tags" Target="../tags/tag4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4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49.xml"/><Relationship Id="rId5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50.xml"/><Relationship Id="rId6" Type="http://schemas.openxmlformats.org/officeDocument/2006/relationships/hyperlink" Target="https://www.vecteezy.com/vector-art/4233305-people-working-and-health-effects-office-syndrome-body-pain-line-icon" TargetMode="External"/><Relationship Id="rId5" Type="http://schemas.openxmlformats.org/officeDocument/2006/relationships/hyperlink" Target="https://kostat.go.kr/board.es?mid=a10301010000&amp;bid=10820&amp;act=view&amp;list_no=427252" TargetMode="External"/><Relationship Id="rId4" Type="http://schemas.openxmlformats.org/officeDocument/2006/relationships/hyperlink" Target="https://www.freeppt7.com/article/black-creative-business-ppt-template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7" Type="http://schemas.openxmlformats.org/officeDocument/2006/relationships/notesSlide" Target="../notesSlides/notesSlide2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6.xml"/><Relationship Id="rId4" Type="http://schemas.openxmlformats.org/officeDocument/2006/relationships/tags" Target="../tags/tag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7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13" Type="http://schemas.openxmlformats.org/officeDocument/2006/relationships/notesSlide" Target="../notesSlides/notesSlide4.xml"/><Relationship Id="rId3" Type="http://schemas.openxmlformats.org/officeDocument/2006/relationships/tags" Target="../tags/tag10.xml"/><Relationship Id="rId7" Type="http://schemas.openxmlformats.org/officeDocument/2006/relationships/tags" Target="../tags/tag14.xml"/><Relationship Id="rId12" Type="http://schemas.openxmlformats.org/officeDocument/2006/relationships/slideLayout" Target="../slideLayouts/slideLayout4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11" Type="http://schemas.openxmlformats.org/officeDocument/2006/relationships/tags" Target="../tags/tag18.xml"/><Relationship Id="rId5" Type="http://schemas.openxmlformats.org/officeDocument/2006/relationships/tags" Target="../tags/tag12.xml"/><Relationship Id="rId10" Type="http://schemas.openxmlformats.org/officeDocument/2006/relationships/tags" Target="../tags/tag17.xml"/><Relationship Id="rId4" Type="http://schemas.openxmlformats.org/officeDocument/2006/relationships/tags" Target="../tags/tag11.xml"/><Relationship Id="rId9" Type="http://schemas.openxmlformats.org/officeDocument/2006/relationships/tags" Target="../tags/tag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27.xml"/><Relationship Id="rId13" Type="http://schemas.openxmlformats.org/officeDocument/2006/relationships/tags" Target="../tags/tag32.xml"/><Relationship Id="rId18" Type="http://schemas.openxmlformats.org/officeDocument/2006/relationships/image" Target="../media/image7.png"/><Relationship Id="rId3" Type="http://schemas.openxmlformats.org/officeDocument/2006/relationships/tags" Target="../tags/tag22.xml"/><Relationship Id="rId7" Type="http://schemas.openxmlformats.org/officeDocument/2006/relationships/tags" Target="../tags/tag26.xml"/><Relationship Id="rId12" Type="http://schemas.openxmlformats.org/officeDocument/2006/relationships/tags" Target="../tags/tag31.xml"/><Relationship Id="rId17" Type="http://schemas.openxmlformats.org/officeDocument/2006/relationships/notesSlide" Target="../notesSlides/notesSlide6.xml"/><Relationship Id="rId2" Type="http://schemas.openxmlformats.org/officeDocument/2006/relationships/tags" Target="../tags/tag21.xml"/><Relationship Id="rId16" Type="http://schemas.openxmlformats.org/officeDocument/2006/relationships/slideLayout" Target="../slideLayouts/slideLayout4.xml"/><Relationship Id="rId1" Type="http://schemas.openxmlformats.org/officeDocument/2006/relationships/tags" Target="../tags/tag20.xml"/><Relationship Id="rId6" Type="http://schemas.openxmlformats.org/officeDocument/2006/relationships/tags" Target="../tags/tag25.xml"/><Relationship Id="rId11" Type="http://schemas.openxmlformats.org/officeDocument/2006/relationships/tags" Target="../tags/tag30.xml"/><Relationship Id="rId5" Type="http://schemas.openxmlformats.org/officeDocument/2006/relationships/tags" Target="../tags/tag24.xml"/><Relationship Id="rId15" Type="http://schemas.openxmlformats.org/officeDocument/2006/relationships/tags" Target="../tags/tag34.xml"/><Relationship Id="rId10" Type="http://schemas.openxmlformats.org/officeDocument/2006/relationships/tags" Target="../tags/tag29.xml"/><Relationship Id="rId4" Type="http://schemas.openxmlformats.org/officeDocument/2006/relationships/tags" Target="../tags/tag23.xml"/><Relationship Id="rId9" Type="http://schemas.openxmlformats.org/officeDocument/2006/relationships/tags" Target="../tags/tag28.xml"/><Relationship Id="rId14" Type="http://schemas.openxmlformats.org/officeDocument/2006/relationships/tags" Target="../tags/tag3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5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7.xml"/><Relationship Id="rId5" Type="http://schemas.openxmlformats.org/officeDocument/2006/relationships/image" Target="../media/image11.jpg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"/>
          <p:cNvSpPr txBox="1">
            <a:spLocks/>
          </p:cNvSpPr>
          <p:nvPr/>
        </p:nvSpPr>
        <p:spPr>
          <a:xfrm>
            <a:off x="516966" y="3192900"/>
            <a:ext cx="7808006" cy="54936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Graduation Report</a:t>
            </a:r>
          </a:p>
        </p:txBody>
      </p:sp>
      <p:sp>
        <p:nvSpPr>
          <p:cNvPr id="14" name="Text Placeholder 3"/>
          <p:cNvSpPr txBox="1">
            <a:spLocks/>
          </p:cNvSpPr>
          <p:nvPr/>
        </p:nvSpPr>
        <p:spPr>
          <a:xfrm>
            <a:off x="516966" y="3837722"/>
            <a:ext cx="8351264" cy="252074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60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IMU </a:t>
            </a:r>
            <a:r>
              <a:rPr lang="ko-KR" altLang="en-US" sz="60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기반 경량 </a:t>
            </a:r>
            <a:endParaRPr lang="en-US" altLang="ko-KR" sz="60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  <a:p>
            <a:pPr marL="0" indent="0">
              <a:buNone/>
            </a:pPr>
            <a:r>
              <a:rPr lang="ko-KR" altLang="en-US" sz="60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재활운동 자세 추론 및 보조 시스템 개발</a:t>
            </a:r>
            <a:endParaRPr lang="en-US" sz="6000" b="1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4051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3"/>
          <p:cNvSpPr/>
          <p:nvPr/>
        </p:nvSpPr>
        <p:spPr>
          <a:xfrm>
            <a:off x="3550023" y="2238058"/>
            <a:ext cx="4715735" cy="4263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센서를 총 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10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가지 부위에 착용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그림 참조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)</a:t>
            </a:r>
          </a:p>
        </p:txBody>
      </p:sp>
      <p:sp>
        <p:nvSpPr>
          <p:cNvPr id="20" name="矩形 3"/>
          <p:cNvSpPr/>
          <p:nvPr/>
        </p:nvSpPr>
        <p:spPr>
          <a:xfrm>
            <a:off x="3550023" y="2829501"/>
            <a:ext cx="5353345" cy="4263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4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가지 자세 각각 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20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분 측정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자유 데이터 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30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분 측정</a:t>
            </a:r>
          </a:p>
        </p:txBody>
      </p:sp>
      <p:sp>
        <p:nvSpPr>
          <p:cNvPr id="22" name="PA_文本框 2"/>
          <p:cNvSpPr txBox="1"/>
          <p:nvPr>
            <p:custDataLst>
              <p:tags r:id="rId1"/>
            </p:custDataLst>
          </p:nvPr>
        </p:nvSpPr>
        <p:spPr>
          <a:xfrm>
            <a:off x="448620" y="236925"/>
            <a:ext cx="31014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i="1" dirty="0">
                <a:solidFill>
                  <a:schemeClr val="bg1"/>
                </a:solidFill>
                <a:effectLst>
                  <a:outerShdw blurRad="76200" dist="50800" dir="2700000" sx="101000" sy="101000" algn="tl" rotWithShape="0">
                    <a:prstClr val="black">
                      <a:alpha val="80000"/>
                    </a:prst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진행 과정</a:t>
            </a:r>
            <a:endParaRPr lang="zh-CN" altLang="en-US" sz="2000" i="1" dirty="0">
              <a:solidFill>
                <a:schemeClr val="bg1"/>
              </a:solidFill>
              <a:effectLst>
                <a:outerShdw blurRad="76200" dist="50800" dir="2700000" sx="101000" sy="101000" algn="tl" rotWithShape="0">
                  <a:prstClr val="black">
                    <a:alpha val="80000"/>
                  </a:prstClr>
                </a:outerShdw>
              </a:effectLst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810DF0F0-A8CE-4806-BC24-759C28725DD3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45" t="1075" r="13710" b="4660"/>
          <a:stretch/>
        </p:blipFill>
        <p:spPr bwMode="auto">
          <a:xfrm>
            <a:off x="1572912" y="3462102"/>
            <a:ext cx="2819410" cy="268661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1702E536-A33D-4E2C-BD17-9F7D63044688}"/>
              </a:ext>
            </a:extLst>
          </p:cNvPr>
          <p:cNvGrpSpPr/>
          <p:nvPr/>
        </p:nvGrpSpPr>
        <p:grpSpPr>
          <a:xfrm>
            <a:off x="6663892" y="3558957"/>
            <a:ext cx="4402602" cy="2492902"/>
            <a:chOff x="6096000" y="2795220"/>
            <a:chExt cx="5470459" cy="3097559"/>
          </a:xfrm>
        </p:grpSpPr>
        <p:grpSp>
          <p:nvGrpSpPr>
            <p:cNvPr id="17" name="组合 13"/>
            <p:cNvGrpSpPr/>
            <p:nvPr/>
          </p:nvGrpSpPr>
          <p:grpSpPr>
            <a:xfrm>
              <a:off x="6096000" y="2795220"/>
              <a:ext cx="5470459" cy="3097559"/>
              <a:chOff x="6096000" y="880925"/>
              <a:chExt cx="5629120" cy="3187398"/>
            </a:xfrm>
          </p:grpSpPr>
          <p:pic>
            <p:nvPicPr>
              <p:cNvPr id="18" name="图片 9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6096000" y="880925"/>
                <a:ext cx="5629120" cy="3187398"/>
              </a:xfrm>
              <a:custGeom>
                <a:avLst/>
                <a:gdLst>
                  <a:gd name="connsiteX0" fmla="*/ 982580 w 6010509"/>
                  <a:gd name="connsiteY0" fmla="*/ 225533 h 3403353"/>
                  <a:gd name="connsiteX1" fmla="*/ 982580 w 6010509"/>
                  <a:gd name="connsiteY1" fmla="*/ 2839341 h 3403353"/>
                  <a:gd name="connsiteX2" fmla="*/ 5066488 w 6010509"/>
                  <a:gd name="connsiteY2" fmla="*/ 2839341 h 3403353"/>
                  <a:gd name="connsiteX3" fmla="*/ 5066488 w 6010509"/>
                  <a:gd name="connsiteY3" fmla="*/ 225533 h 3403353"/>
                  <a:gd name="connsiteX4" fmla="*/ 0 w 6010509"/>
                  <a:gd name="connsiteY4" fmla="*/ 0 h 3403353"/>
                  <a:gd name="connsiteX5" fmla="*/ 6010509 w 6010509"/>
                  <a:gd name="connsiteY5" fmla="*/ 0 h 3403353"/>
                  <a:gd name="connsiteX6" fmla="*/ 6010509 w 6010509"/>
                  <a:gd name="connsiteY6" fmla="*/ 3403353 h 3403353"/>
                  <a:gd name="connsiteX7" fmla="*/ 0 w 6010509"/>
                  <a:gd name="connsiteY7" fmla="*/ 3403353 h 3403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10509" h="3403353">
                    <a:moveTo>
                      <a:pt x="982580" y="225533"/>
                    </a:moveTo>
                    <a:lnTo>
                      <a:pt x="982580" y="2839341"/>
                    </a:lnTo>
                    <a:lnTo>
                      <a:pt x="5066488" y="2839341"/>
                    </a:lnTo>
                    <a:lnTo>
                      <a:pt x="5066488" y="225533"/>
                    </a:lnTo>
                    <a:close/>
                    <a:moveTo>
                      <a:pt x="0" y="0"/>
                    </a:moveTo>
                    <a:lnTo>
                      <a:pt x="6010509" y="0"/>
                    </a:lnTo>
                    <a:lnTo>
                      <a:pt x="6010509" y="3403353"/>
                    </a:lnTo>
                    <a:lnTo>
                      <a:pt x="0" y="3403353"/>
                    </a:lnTo>
                    <a:close/>
                  </a:path>
                </a:pathLst>
              </a:custGeom>
            </p:spPr>
          </p:pic>
          <p:pic>
            <p:nvPicPr>
              <p:cNvPr id="19" name="Picture 2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 bwMode="auto">
              <a:xfrm>
                <a:off x="6993843" y="1074754"/>
                <a:ext cx="3847806" cy="25652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874FA9CC-DE7B-41DE-864C-D11C652BB01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1215"/>
            <a:stretch/>
          </p:blipFill>
          <p:spPr bwMode="auto">
            <a:xfrm>
              <a:off x="6968538" y="2983586"/>
              <a:ext cx="3785771" cy="25071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68FC33DE-A336-4AF7-8BBC-E425E8C98831}"/>
              </a:ext>
            </a:extLst>
          </p:cNvPr>
          <p:cNvSpPr/>
          <p:nvPr/>
        </p:nvSpPr>
        <p:spPr>
          <a:xfrm>
            <a:off x="5094537" y="4394904"/>
            <a:ext cx="1424539" cy="410504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2551CBD3-A452-49AB-958F-5CEA35868B8C}"/>
              </a:ext>
            </a:extLst>
          </p:cNvPr>
          <p:cNvSpPr/>
          <p:nvPr/>
        </p:nvSpPr>
        <p:spPr>
          <a:xfrm rot="10800000">
            <a:off x="5094536" y="4878404"/>
            <a:ext cx="1424539" cy="410504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70A993-3DAF-4D93-9FF8-2F9473FC62BF}"/>
              </a:ext>
            </a:extLst>
          </p:cNvPr>
          <p:cNvSpPr txBox="1"/>
          <p:nvPr/>
        </p:nvSpPr>
        <p:spPr>
          <a:xfrm>
            <a:off x="942621" y="714795"/>
            <a:ext cx="2377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데이터 수집 과정</a:t>
            </a:r>
          </a:p>
        </p:txBody>
      </p:sp>
    </p:spTree>
    <p:extLst>
      <p:ext uri="{BB962C8B-B14F-4D97-AF65-F5344CB8AC3E}">
        <p14:creationId xmlns:p14="http://schemas.microsoft.com/office/powerpoint/2010/main" val="4195636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_文本框 2"/>
          <p:cNvSpPr txBox="1"/>
          <p:nvPr>
            <p:custDataLst>
              <p:tags r:id="rId1"/>
            </p:custDataLst>
          </p:nvPr>
        </p:nvSpPr>
        <p:spPr>
          <a:xfrm>
            <a:off x="448620" y="236925"/>
            <a:ext cx="31014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i="1" dirty="0">
                <a:solidFill>
                  <a:schemeClr val="bg1"/>
                </a:solidFill>
                <a:effectLst>
                  <a:outerShdw blurRad="76200" dist="50800" dir="2700000" sx="101000" sy="101000" algn="tl" rotWithShape="0">
                    <a:prstClr val="black">
                      <a:alpha val="80000"/>
                    </a:prst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진행 과정</a:t>
            </a:r>
            <a:endParaRPr lang="zh-CN" altLang="en-US" sz="2000" i="1" dirty="0">
              <a:solidFill>
                <a:schemeClr val="bg1"/>
              </a:solidFill>
              <a:effectLst>
                <a:outerShdw blurRad="76200" dist="50800" dir="2700000" sx="101000" sy="101000" algn="tl" rotWithShape="0">
                  <a:prstClr val="black">
                    <a:alpha val="80000"/>
                  </a:prstClr>
                </a:outerShdw>
              </a:effectLst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4" name="MH_Other_1"/>
          <p:cNvSpPr/>
          <p:nvPr>
            <p:custDataLst>
              <p:tags r:id="rId2"/>
            </p:custDataLst>
          </p:nvPr>
        </p:nvSpPr>
        <p:spPr>
          <a:xfrm>
            <a:off x="5558180" y="3267961"/>
            <a:ext cx="3112565" cy="1224969"/>
          </a:xfrm>
          <a:custGeom>
            <a:avLst/>
            <a:gdLst>
              <a:gd name="connsiteX0" fmla="*/ 1647823 w 1871661"/>
              <a:gd name="connsiteY0" fmla="*/ 0 h 736603"/>
              <a:gd name="connsiteX1" fmla="*/ 1871661 w 1871661"/>
              <a:gd name="connsiteY1" fmla="*/ 223839 h 736603"/>
              <a:gd name="connsiteX2" fmla="*/ 1647823 w 1871661"/>
              <a:gd name="connsiteY2" fmla="*/ 447677 h 736603"/>
              <a:gd name="connsiteX3" fmla="*/ 1647823 w 1871661"/>
              <a:gd name="connsiteY3" fmla="*/ 335758 h 736603"/>
              <a:gd name="connsiteX4" fmla="*/ 631046 w 1871661"/>
              <a:gd name="connsiteY4" fmla="*/ 335758 h 736603"/>
              <a:gd name="connsiteX5" fmla="*/ 631031 w 1871661"/>
              <a:gd name="connsiteY5" fmla="*/ 336555 h 736603"/>
              <a:gd name="connsiteX6" fmla="*/ 343503 w 1871661"/>
              <a:gd name="connsiteY6" fmla="*/ 451167 h 736603"/>
              <a:gd name="connsiteX7" fmla="*/ 223776 w 1871661"/>
              <a:gd name="connsiteY7" fmla="*/ 736603 h 736603"/>
              <a:gd name="connsiteX8" fmla="*/ 0 w 1871661"/>
              <a:gd name="connsiteY8" fmla="*/ 736603 h 736603"/>
              <a:gd name="connsiteX9" fmla="*/ 186688 w 1871661"/>
              <a:gd name="connsiteY9" fmla="*/ 291527 h 736603"/>
              <a:gd name="connsiteX10" fmla="*/ 511158 w 1871661"/>
              <a:gd name="connsiteY10" fmla="*/ 122982 h 736603"/>
              <a:gd name="connsiteX11" fmla="*/ 623886 w 1871661"/>
              <a:gd name="connsiteY11" fmla="*/ 113729 h 736603"/>
              <a:gd name="connsiteX12" fmla="*/ 623886 w 1871661"/>
              <a:gd name="connsiteY12" fmla="*/ 111919 h 736603"/>
              <a:gd name="connsiteX13" fmla="*/ 1647823 w 1871661"/>
              <a:gd name="connsiteY13" fmla="*/ 111919 h 73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871661" h="736603">
                <a:moveTo>
                  <a:pt x="1647823" y="0"/>
                </a:moveTo>
                <a:lnTo>
                  <a:pt x="1871661" y="223839"/>
                </a:lnTo>
                <a:lnTo>
                  <a:pt x="1647823" y="447677"/>
                </a:lnTo>
                <a:lnTo>
                  <a:pt x="1647823" y="335758"/>
                </a:lnTo>
                <a:lnTo>
                  <a:pt x="631046" y="335758"/>
                </a:lnTo>
                <a:lnTo>
                  <a:pt x="631031" y="336555"/>
                </a:lnTo>
                <a:cubicBezTo>
                  <a:pt x="523694" y="334638"/>
                  <a:pt x="420088" y="375936"/>
                  <a:pt x="343503" y="451167"/>
                </a:cubicBezTo>
                <a:cubicBezTo>
                  <a:pt x="266917" y="526397"/>
                  <a:pt x="223776" y="629249"/>
                  <a:pt x="223776" y="736603"/>
                </a:cubicBezTo>
                <a:lnTo>
                  <a:pt x="0" y="736603"/>
                </a:lnTo>
                <a:cubicBezTo>
                  <a:pt x="0" y="569207"/>
                  <a:pt x="67269" y="408832"/>
                  <a:pt x="186688" y="291527"/>
                </a:cubicBezTo>
                <a:cubicBezTo>
                  <a:pt x="276253" y="203548"/>
                  <a:pt x="389515" y="145331"/>
                  <a:pt x="511158" y="122982"/>
                </a:cubicBezTo>
                <a:lnTo>
                  <a:pt x="623886" y="113729"/>
                </a:lnTo>
                <a:lnTo>
                  <a:pt x="623886" y="111919"/>
                </a:lnTo>
                <a:lnTo>
                  <a:pt x="1647823" y="111919"/>
                </a:lnTo>
                <a:close/>
              </a:path>
            </a:pathLst>
          </a:custGeom>
          <a:solidFill>
            <a:schemeClr val="bg1"/>
          </a:solidFill>
          <a:ln w="12700" cmpd="sng"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600" dirty="0">
              <a:solidFill>
                <a:schemeClr val="bg1"/>
              </a:solidFill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5" name="MH_Other_2"/>
          <p:cNvSpPr/>
          <p:nvPr>
            <p:custDataLst>
              <p:tags r:id="rId3"/>
            </p:custDataLst>
          </p:nvPr>
        </p:nvSpPr>
        <p:spPr>
          <a:xfrm flipH="1">
            <a:off x="3372250" y="3267961"/>
            <a:ext cx="3112565" cy="1224969"/>
          </a:xfrm>
          <a:custGeom>
            <a:avLst/>
            <a:gdLst>
              <a:gd name="connsiteX0" fmla="*/ 1647823 w 1871661"/>
              <a:gd name="connsiteY0" fmla="*/ 0 h 736603"/>
              <a:gd name="connsiteX1" fmla="*/ 1871661 w 1871661"/>
              <a:gd name="connsiteY1" fmla="*/ 223839 h 736603"/>
              <a:gd name="connsiteX2" fmla="*/ 1647823 w 1871661"/>
              <a:gd name="connsiteY2" fmla="*/ 447677 h 736603"/>
              <a:gd name="connsiteX3" fmla="*/ 1647823 w 1871661"/>
              <a:gd name="connsiteY3" fmla="*/ 335758 h 736603"/>
              <a:gd name="connsiteX4" fmla="*/ 631046 w 1871661"/>
              <a:gd name="connsiteY4" fmla="*/ 335758 h 736603"/>
              <a:gd name="connsiteX5" fmla="*/ 631031 w 1871661"/>
              <a:gd name="connsiteY5" fmla="*/ 336555 h 736603"/>
              <a:gd name="connsiteX6" fmla="*/ 343503 w 1871661"/>
              <a:gd name="connsiteY6" fmla="*/ 451167 h 736603"/>
              <a:gd name="connsiteX7" fmla="*/ 223776 w 1871661"/>
              <a:gd name="connsiteY7" fmla="*/ 736603 h 736603"/>
              <a:gd name="connsiteX8" fmla="*/ 0 w 1871661"/>
              <a:gd name="connsiteY8" fmla="*/ 736603 h 736603"/>
              <a:gd name="connsiteX9" fmla="*/ 186688 w 1871661"/>
              <a:gd name="connsiteY9" fmla="*/ 291527 h 736603"/>
              <a:gd name="connsiteX10" fmla="*/ 511158 w 1871661"/>
              <a:gd name="connsiteY10" fmla="*/ 122982 h 736603"/>
              <a:gd name="connsiteX11" fmla="*/ 623886 w 1871661"/>
              <a:gd name="connsiteY11" fmla="*/ 113729 h 736603"/>
              <a:gd name="connsiteX12" fmla="*/ 623886 w 1871661"/>
              <a:gd name="connsiteY12" fmla="*/ 111919 h 736603"/>
              <a:gd name="connsiteX13" fmla="*/ 1647823 w 1871661"/>
              <a:gd name="connsiteY13" fmla="*/ 111919 h 73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871661" h="736603">
                <a:moveTo>
                  <a:pt x="1647823" y="0"/>
                </a:moveTo>
                <a:lnTo>
                  <a:pt x="1871661" y="223839"/>
                </a:lnTo>
                <a:lnTo>
                  <a:pt x="1647823" y="447677"/>
                </a:lnTo>
                <a:lnTo>
                  <a:pt x="1647823" y="335758"/>
                </a:lnTo>
                <a:lnTo>
                  <a:pt x="631046" y="335758"/>
                </a:lnTo>
                <a:lnTo>
                  <a:pt x="631031" y="336555"/>
                </a:lnTo>
                <a:cubicBezTo>
                  <a:pt x="523694" y="334638"/>
                  <a:pt x="420088" y="375936"/>
                  <a:pt x="343503" y="451167"/>
                </a:cubicBezTo>
                <a:cubicBezTo>
                  <a:pt x="266917" y="526397"/>
                  <a:pt x="223776" y="629249"/>
                  <a:pt x="223776" y="736603"/>
                </a:cubicBezTo>
                <a:lnTo>
                  <a:pt x="0" y="736603"/>
                </a:lnTo>
                <a:cubicBezTo>
                  <a:pt x="0" y="569207"/>
                  <a:pt x="67269" y="408832"/>
                  <a:pt x="186688" y="291527"/>
                </a:cubicBezTo>
                <a:cubicBezTo>
                  <a:pt x="276253" y="203548"/>
                  <a:pt x="389515" y="145331"/>
                  <a:pt x="511158" y="122982"/>
                </a:cubicBezTo>
                <a:lnTo>
                  <a:pt x="623886" y="113729"/>
                </a:lnTo>
                <a:lnTo>
                  <a:pt x="623886" y="111919"/>
                </a:lnTo>
                <a:lnTo>
                  <a:pt x="1647823" y="111919"/>
                </a:lnTo>
                <a:close/>
              </a:path>
            </a:pathLst>
          </a:custGeom>
          <a:solidFill>
            <a:schemeClr val="bg1"/>
          </a:solidFill>
          <a:ln w="12700" cmpd="sng"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3600" dirty="0">
              <a:solidFill>
                <a:schemeClr val="bg1"/>
              </a:solidFill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6" name="MH_Other_3"/>
          <p:cNvSpPr/>
          <p:nvPr>
            <p:custDataLst>
              <p:tags r:id="rId4"/>
            </p:custDataLst>
          </p:nvPr>
        </p:nvSpPr>
        <p:spPr>
          <a:xfrm flipH="1" flipV="1">
            <a:off x="5399194" y="4477087"/>
            <a:ext cx="1085627" cy="1037525"/>
          </a:xfrm>
          <a:custGeom>
            <a:avLst/>
            <a:gdLst>
              <a:gd name="connsiteX0" fmla="*/ 0 w 1247775"/>
              <a:gd name="connsiteY0" fmla="*/ 623888 h 1247775"/>
              <a:gd name="connsiteX1" fmla="*/ 186688 w 1247775"/>
              <a:gd name="connsiteY1" fmla="*/ 178812 h 1247775"/>
              <a:gd name="connsiteX2" fmla="*/ 635026 w 1247775"/>
              <a:gd name="connsiteY2" fmla="*/ 100 h 1247775"/>
              <a:gd name="connsiteX3" fmla="*/ 631031 w 1247775"/>
              <a:gd name="connsiteY3" fmla="*/ 223840 h 1247775"/>
              <a:gd name="connsiteX4" fmla="*/ 343503 w 1247775"/>
              <a:gd name="connsiteY4" fmla="*/ 338452 h 1247775"/>
              <a:gd name="connsiteX5" fmla="*/ 223776 w 1247775"/>
              <a:gd name="connsiteY5" fmla="*/ 623888 h 1247775"/>
              <a:gd name="connsiteX6" fmla="*/ 0 w 1247775"/>
              <a:gd name="connsiteY6" fmla="*/ 623888 h 1247775"/>
              <a:gd name="connsiteX0" fmla="*/ 0 w 643003"/>
              <a:gd name="connsiteY0" fmla="*/ 623888 h 623888"/>
              <a:gd name="connsiteX1" fmla="*/ 186688 w 643003"/>
              <a:gd name="connsiteY1" fmla="*/ 178812 h 623888"/>
              <a:gd name="connsiteX2" fmla="*/ 635026 w 643003"/>
              <a:gd name="connsiteY2" fmla="*/ 100 h 623888"/>
              <a:gd name="connsiteX3" fmla="*/ 631031 w 643003"/>
              <a:gd name="connsiteY3" fmla="*/ 223840 h 623888"/>
              <a:gd name="connsiteX4" fmla="*/ 343503 w 643003"/>
              <a:gd name="connsiteY4" fmla="*/ 338452 h 623888"/>
              <a:gd name="connsiteX5" fmla="*/ 223776 w 643003"/>
              <a:gd name="connsiteY5" fmla="*/ 623888 h 623888"/>
              <a:gd name="connsiteX6" fmla="*/ 0 w 643003"/>
              <a:gd name="connsiteY6" fmla="*/ 623888 h 623888"/>
              <a:gd name="connsiteX0" fmla="*/ 0 w 649102"/>
              <a:gd name="connsiteY0" fmla="*/ 623888 h 623888"/>
              <a:gd name="connsiteX1" fmla="*/ 186688 w 649102"/>
              <a:gd name="connsiteY1" fmla="*/ 178812 h 623888"/>
              <a:gd name="connsiteX2" fmla="*/ 635026 w 649102"/>
              <a:gd name="connsiteY2" fmla="*/ 100 h 623888"/>
              <a:gd name="connsiteX3" fmla="*/ 631031 w 649102"/>
              <a:gd name="connsiteY3" fmla="*/ 223840 h 623888"/>
              <a:gd name="connsiteX4" fmla="*/ 343503 w 649102"/>
              <a:gd name="connsiteY4" fmla="*/ 338452 h 623888"/>
              <a:gd name="connsiteX5" fmla="*/ 223776 w 649102"/>
              <a:gd name="connsiteY5" fmla="*/ 623888 h 623888"/>
              <a:gd name="connsiteX6" fmla="*/ 0 w 649102"/>
              <a:gd name="connsiteY6" fmla="*/ 623888 h 623888"/>
              <a:gd name="connsiteX0" fmla="*/ 0 w 652814"/>
              <a:gd name="connsiteY0" fmla="*/ 623888 h 623888"/>
              <a:gd name="connsiteX1" fmla="*/ 186688 w 652814"/>
              <a:gd name="connsiteY1" fmla="*/ 178812 h 623888"/>
              <a:gd name="connsiteX2" fmla="*/ 635026 w 652814"/>
              <a:gd name="connsiteY2" fmla="*/ 100 h 623888"/>
              <a:gd name="connsiteX3" fmla="*/ 631031 w 652814"/>
              <a:gd name="connsiteY3" fmla="*/ 223840 h 623888"/>
              <a:gd name="connsiteX4" fmla="*/ 343503 w 652814"/>
              <a:gd name="connsiteY4" fmla="*/ 338452 h 623888"/>
              <a:gd name="connsiteX5" fmla="*/ 223776 w 652814"/>
              <a:gd name="connsiteY5" fmla="*/ 623888 h 623888"/>
              <a:gd name="connsiteX6" fmla="*/ 0 w 652814"/>
              <a:gd name="connsiteY6" fmla="*/ 623888 h 623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814" h="623888">
                <a:moveTo>
                  <a:pt x="0" y="623888"/>
                </a:moveTo>
                <a:cubicBezTo>
                  <a:pt x="0" y="456492"/>
                  <a:pt x="67269" y="296117"/>
                  <a:pt x="186688" y="178812"/>
                </a:cubicBezTo>
                <a:cubicBezTo>
                  <a:pt x="306107" y="61506"/>
                  <a:pt x="467657" y="-2889"/>
                  <a:pt x="635026" y="100"/>
                </a:cubicBezTo>
                <a:cubicBezTo>
                  <a:pt x="652744" y="69917"/>
                  <a:pt x="665701" y="156404"/>
                  <a:pt x="631031" y="223840"/>
                </a:cubicBezTo>
                <a:cubicBezTo>
                  <a:pt x="523694" y="221923"/>
                  <a:pt x="420088" y="263221"/>
                  <a:pt x="343503" y="338452"/>
                </a:cubicBezTo>
                <a:cubicBezTo>
                  <a:pt x="266917" y="413682"/>
                  <a:pt x="223776" y="516534"/>
                  <a:pt x="223776" y="623888"/>
                </a:cubicBezTo>
                <a:lnTo>
                  <a:pt x="0" y="623888"/>
                </a:lnTo>
                <a:close/>
              </a:path>
            </a:pathLst>
          </a:custGeom>
          <a:solidFill>
            <a:schemeClr val="bg1"/>
          </a:solidFill>
          <a:ln w="12700" cmpd="sng"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3600" dirty="0">
              <a:solidFill>
                <a:schemeClr val="bg1"/>
              </a:solidFill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7" name="MH_Other_4"/>
          <p:cNvSpPr/>
          <p:nvPr>
            <p:custDataLst>
              <p:tags r:id="rId5"/>
            </p:custDataLst>
          </p:nvPr>
        </p:nvSpPr>
        <p:spPr>
          <a:xfrm flipV="1">
            <a:off x="5558177" y="4477087"/>
            <a:ext cx="1085627" cy="1037525"/>
          </a:xfrm>
          <a:custGeom>
            <a:avLst/>
            <a:gdLst>
              <a:gd name="connsiteX0" fmla="*/ 0 w 1247775"/>
              <a:gd name="connsiteY0" fmla="*/ 623888 h 1247775"/>
              <a:gd name="connsiteX1" fmla="*/ 186688 w 1247775"/>
              <a:gd name="connsiteY1" fmla="*/ 178812 h 1247775"/>
              <a:gd name="connsiteX2" fmla="*/ 635026 w 1247775"/>
              <a:gd name="connsiteY2" fmla="*/ 100 h 1247775"/>
              <a:gd name="connsiteX3" fmla="*/ 631031 w 1247775"/>
              <a:gd name="connsiteY3" fmla="*/ 223840 h 1247775"/>
              <a:gd name="connsiteX4" fmla="*/ 343503 w 1247775"/>
              <a:gd name="connsiteY4" fmla="*/ 338452 h 1247775"/>
              <a:gd name="connsiteX5" fmla="*/ 223776 w 1247775"/>
              <a:gd name="connsiteY5" fmla="*/ 623888 h 1247775"/>
              <a:gd name="connsiteX6" fmla="*/ 0 w 1247775"/>
              <a:gd name="connsiteY6" fmla="*/ 623888 h 1247775"/>
              <a:gd name="connsiteX0" fmla="*/ 0 w 643003"/>
              <a:gd name="connsiteY0" fmla="*/ 623888 h 623888"/>
              <a:gd name="connsiteX1" fmla="*/ 186688 w 643003"/>
              <a:gd name="connsiteY1" fmla="*/ 178812 h 623888"/>
              <a:gd name="connsiteX2" fmla="*/ 635026 w 643003"/>
              <a:gd name="connsiteY2" fmla="*/ 100 h 623888"/>
              <a:gd name="connsiteX3" fmla="*/ 631031 w 643003"/>
              <a:gd name="connsiteY3" fmla="*/ 223840 h 623888"/>
              <a:gd name="connsiteX4" fmla="*/ 343503 w 643003"/>
              <a:gd name="connsiteY4" fmla="*/ 338452 h 623888"/>
              <a:gd name="connsiteX5" fmla="*/ 223776 w 643003"/>
              <a:gd name="connsiteY5" fmla="*/ 623888 h 623888"/>
              <a:gd name="connsiteX6" fmla="*/ 0 w 643003"/>
              <a:gd name="connsiteY6" fmla="*/ 623888 h 623888"/>
              <a:gd name="connsiteX0" fmla="*/ 0 w 649102"/>
              <a:gd name="connsiteY0" fmla="*/ 623888 h 623888"/>
              <a:gd name="connsiteX1" fmla="*/ 186688 w 649102"/>
              <a:gd name="connsiteY1" fmla="*/ 178812 h 623888"/>
              <a:gd name="connsiteX2" fmla="*/ 635026 w 649102"/>
              <a:gd name="connsiteY2" fmla="*/ 100 h 623888"/>
              <a:gd name="connsiteX3" fmla="*/ 631031 w 649102"/>
              <a:gd name="connsiteY3" fmla="*/ 223840 h 623888"/>
              <a:gd name="connsiteX4" fmla="*/ 343503 w 649102"/>
              <a:gd name="connsiteY4" fmla="*/ 338452 h 623888"/>
              <a:gd name="connsiteX5" fmla="*/ 223776 w 649102"/>
              <a:gd name="connsiteY5" fmla="*/ 623888 h 623888"/>
              <a:gd name="connsiteX6" fmla="*/ 0 w 649102"/>
              <a:gd name="connsiteY6" fmla="*/ 623888 h 623888"/>
              <a:gd name="connsiteX0" fmla="*/ 0 w 652814"/>
              <a:gd name="connsiteY0" fmla="*/ 623888 h 623888"/>
              <a:gd name="connsiteX1" fmla="*/ 186688 w 652814"/>
              <a:gd name="connsiteY1" fmla="*/ 178812 h 623888"/>
              <a:gd name="connsiteX2" fmla="*/ 635026 w 652814"/>
              <a:gd name="connsiteY2" fmla="*/ 100 h 623888"/>
              <a:gd name="connsiteX3" fmla="*/ 631031 w 652814"/>
              <a:gd name="connsiteY3" fmla="*/ 223840 h 623888"/>
              <a:gd name="connsiteX4" fmla="*/ 343503 w 652814"/>
              <a:gd name="connsiteY4" fmla="*/ 338452 h 623888"/>
              <a:gd name="connsiteX5" fmla="*/ 223776 w 652814"/>
              <a:gd name="connsiteY5" fmla="*/ 623888 h 623888"/>
              <a:gd name="connsiteX6" fmla="*/ 0 w 652814"/>
              <a:gd name="connsiteY6" fmla="*/ 623888 h 623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52814" h="623888">
                <a:moveTo>
                  <a:pt x="0" y="623888"/>
                </a:moveTo>
                <a:cubicBezTo>
                  <a:pt x="0" y="456492"/>
                  <a:pt x="67269" y="296117"/>
                  <a:pt x="186688" y="178812"/>
                </a:cubicBezTo>
                <a:cubicBezTo>
                  <a:pt x="306107" y="61506"/>
                  <a:pt x="467657" y="-2889"/>
                  <a:pt x="635026" y="100"/>
                </a:cubicBezTo>
                <a:cubicBezTo>
                  <a:pt x="652744" y="69917"/>
                  <a:pt x="665701" y="156404"/>
                  <a:pt x="631031" y="223840"/>
                </a:cubicBezTo>
                <a:cubicBezTo>
                  <a:pt x="523694" y="221923"/>
                  <a:pt x="420088" y="263221"/>
                  <a:pt x="343503" y="338452"/>
                </a:cubicBezTo>
                <a:cubicBezTo>
                  <a:pt x="266917" y="413682"/>
                  <a:pt x="223776" y="516534"/>
                  <a:pt x="223776" y="623888"/>
                </a:cubicBezTo>
                <a:lnTo>
                  <a:pt x="0" y="623888"/>
                </a:lnTo>
                <a:close/>
              </a:path>
            </a:pathLst>
          </a:custGeom>
          <a:solidFill>
            <a:schemeClr val="bg1"/>
          </a:solidFill>
          <a:ln w="12700" cmpd="sng">
            <a:noFill/>
          </a:ln>
          <a:effectLst>
            <a:reflection blurRad="6350" stA="52000" endA="300" endPos="3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zh-CN" altLang="en-US" sz="3600" dirty="0">
              <a:solidFill>
                <a:schemeClr val="bg1"/>
              </a:solidFill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8" name="MH_SubTitle_1"/>
          <p:cNvSpPr txBox="1"/>
          <p:nvPr>
            <p:custDataLst>
              <p:tags r:id="rId6"/>
            </p:custDataLst>
          </p:nvPr>
        </p:nvSpPr>
        <p:spPr>
          <a:xfrm>
            <a:off x="43481" y="3197226"/>
            <a:ext cx="3273814" cy="89263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285750" indent="-285750" algn="r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목표 동작 달성 여부 확인</a:t>
            </a:r>
            <a:endParaRPr lang="zh-CN" altLang="en-US" b="1" dirty="0">
              <a:solidFill>
                <a:schemeClr val="bg1"/>
              </a:solidFill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9" name="MH_Text_1"/>
          <p:cNvSpPr txBox="1"/>
          <p:nvPr>
            <p:custDataLst>
              <p:tags r:id="rId7"/>
            </p:custDataLst>
          </p:nvPr>
        </p:nvSpPr>
        <p:spPr>
          <a:xfrm>
            <a:off x="1726082" y="4234326"/>
            <a:ext cx="3273815" cy="124766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>
              <a:lnSpc>
                <a:spcPct val="16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SVM(Support Vector Machine) </a:t>
            </a:r>
            <a:r>
              <a:rPr lang="ko-KR" altLang="en-US" sz="14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이용</a:t>
            </a:r>
            <a:endParaRPr lang="en-US" altLang="zh-CN" sz="14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  <a:p>
            <a:pPr marL="285750" indent="-285750" algn="r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Neck side extension </a:t>
            </a:r>
          </a:p>
          <a:p>
            <a:pPr marL="285750" indent="-285750" algn="r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Bridge stretch </a:t>
            </a:r>
          </a:p>
        </p:txBody>
      </p:sp>
      <p:sp>
        <p:nvSpPr>
          <p:cNvPr id="10" name="MH_SubTitle_2"/>
          <p:cNvSpPr txBox="1"/>
          <p:nvPr>
            <p:custDataLst>
              <p:tags r:id="rId8"/>
            </p:custDataLst>
          </p:nvPr>
        </p:nvSpPr>
        <p:spPr>
          <a:xfrm>
            <a:off x="8874706" y="3157887"/>
            <a:ext cx="3185749" cy="855922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marL="285750" indent="-28575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반복 동작 달성여부 확인</a:t>
            </a:r>
            <a:endParaRPr lang="zh-CN" altLang="en-US" b="1" dirty="0">
              <a:solidFill>
                <a:schemeClr val="bg1"/>
              </a:solidFill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11" name="Rectangle 5"/>
          <p:cNvSpPr>
            <a:spLocks/>
          </p:cNvSpPr>
          <p:nvPr/>
        </p:nvSpPr>
        <p:spPr bwMode="auto">
          <a:xfrm>
            <a:off x="3824285" y="2052556"/>
            <a:ext cx="4235443" cy="5284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t"/>
          <a:lstStyle/>
          <a:p>
            <a:pPr marL="285750" indent="-285750" algn="just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ko-KR" altLang="en-US" sz="22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동작을 크게 </a:t>
            </a:r>
            <a:r>
              <a:rPr lang="en-US" altLang="ko-KR" sz="22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2</a:t>
            </a:r>
            <a:r>
              <a:rPr lang="ko-KR" altLang="en-US" sz="22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가지로 구분 지음</a:t>
            </a:r>
          </a:p>
        </p:txBody>
      </p:sp>
      <p:sp>
        <p:nvSpPr>
          <p:cNvPr id="12" name="MH_Text_1"/>
          <p:cNvSpPr txBox="1"/>
          <p:nvPr>
            <p:custDataLst>
              <p:tags r:id="rId9"/>
            </p:custDataLst>
          </p:nvPr>
        </p:nvSpPr>
        <p:spPr>
          <a:xfrm>
            <a:off x="7033837" y="4208927"/>
            <a:ext cx="3273815" cy="124766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60000"/>
              </a:lnSpc>
            </a:pPr>
            <a:r>
              <a:rPr lang="en-US" altLang="zh-CN" sz="14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LSTM(Long-Short Term Memory) </a:t>
            </a:r>
            <a:r>
              <a:rPr lang="ko-KR" altLang="en-US" sz="14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이용</a:t>
            </a:r>
            <a:endParaRPr lang="en-US" altLang="zh-CN" sz="14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Assisted shoulder flexion</a:t>
            </a: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Hamstring stretch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291844-E3C7-4189-984A-A05C5652F2F4}"/>
              </a:ext>
            </a:extLst>
          </p:cNvPr>
          <p:cNvSpPr txBox="1"/>
          <p:nvPr/>
        </p:nvSpPr>
        <p:spPr>
          <a:xfrm>
            <a:off x="942621" y="714795"/>
            <a:ext cx="14269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모델 학습</a:t>
            </a:r>
          </a:p>
        </p:txBody>
      </p:sp>
    </p:spTree>
    <p:extLst>
      <p:ext uri="{BB962C8B-B14F-4D97-AF65-F5344CB8AC3E}">
        <p14:creationId xmlns:p14="http://schemas.microsoft.com/office/powerpoint/2010/main" val="2485423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_文本框 2"/>
          <p:cNvSpPr txBox="1"/>
          <p:nvPr>
            <p:custDataLst>
              <p:tags r:id="rId1"/>
            </p:custDataLst>
          </p:nvPr>
        </p:nvSpPr>
        <p:spPr>
          <a:xfrm>
            <a:off x="448620" y="236925"/>
            <a:ext cx="31014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i="1" dirty="0">
                <a:solidFill>
                  <a:schemeClr val="bg1"/>
                </a:solidFill>
                <a:effectLst>
                  <a:outerShdw blurRad="76200" dist="50800" dir="2700000" sx="101000" sy="101000" algn="tl" rotWithShape="0">
                    <a:prstClr val="black">
                      <a:alpha val="80000"/>
                    </a:prst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진행 과정</a:t>
            </a:r>
            <a:endParaRPr lang="zh-CN" altLang="en-US" sz="2000" i="1" dirty="0">
              <a:solidFill>
                <a:schemeClr val="bg1"/>
              </a:solidFill>
              <a:effectLst>
                <a:outerShdw blurRad="76200" dist="50800" dir="2700000" sx="101000" sy="101000" algn="tl" rotWithShape="0">
                  <a:prstClr val="black">
                    <a:alpha val="80000"/>
                  </a:prstClr>
                </a:outerShdw>
              </a:effectLst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矩形 3">
                <a:extLst>
                  <a:ext uri="{FF2B5EF4-FFF2-40B4-BE49-F238E27FC236}">
                    <a16:creationId xmlns:a16="http://schemas.microsoft.com/office/drawing/2014/main" id="{BD60CE18-E5E0-45DC-82D9-297815C25067}"/>
                  </a:ext>
                </a:extLst>
              </p:cNvPr>
              <p:cNvSpPr/>
              <p:nvPr/>
            </p:nvSpPr>
            <p:spPr>
              <a:xfrm>
                <a:off x="386520" y="1974440"/>
                <a:ext cx="6327006" cy="26196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lvl="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solidFill>
                      <a:schemeClr val="bg1"/>
                    </a:solidFill>
                    <a:latin typeface="나눔스퀘어 네오 Bold" panose="00000800000000000000" pitchFamily="2" charset="-127"/>
                    <a:ea typeface="나눔스퀘어 네오 Bold" panose="00000800000000000000" pitchFamily="2" charset="-127"/>
                    <a:cs typeface="+mn-ea"/>
                    <a:sym typeface="+mn-lt"/>
                  </a:rPr>
                  <a:t>센서 개수의 최적화 필요</a:t>
                </a:r>
                <a:endParaRPr lang="en-US" altLang="ko-KR" sz="1600" dirty="0">
                  <a:solidFill>
                    <a:schemeClr val="bg1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  <a:cs typeface="+mn-ea"/>
                  <a:sym typeface="+mn-lt"/>
                </a:endParaRPr>
              </a:p>
              <a:p>
                <a:pPr marL="742950" lvl="1" indent="-285750">
                  <a:lnSpc>
                    <a:spcPct val="130000"/>
                  </a:lnSpc>
                  <a:buFont typeface="Wingdings" panose="05000000000000000000" pitchFamily="2" charset="2"/>
                  <a:buChar char="ü"/>
                </a:pPr>
                <a:r>
                  <a:rPr lang="en-US" altLang="ko-KR" sz="1600" dirty="0">
                    <a:solidFill>
                      <a:schemeClr val="bg1"/>
                    </a:solidFill>
                    <a:latin typeface="나눔스퀘어 네오 Bold" panose="00000800000000000000" pitchFamily="2" charset="-127"/>
                    <a:ea typeface="나눔스퀘어 네오 Bold" panose="00000800000000000000" pitchFamily="2" charset="-127"/>
                    <a:cs typeface="+mn-ea"/>
                    <a:sym typeface="+mn-lt"/>
                  </a:rPr>
                  <a:t>Backward Elimination 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나눔스퀘어 네오 Bold" panose="00000800000000000000" pitchFamily="2" charset="-127"/>
                    <a:ea typeface="나눔스퀘어 네오 Bold" panose="00000800000000000000" pitchFamily="2" charset="-127"/>
                    <a:cs typeface="+mn-ea"/>
                    <a:sym typeface="+mn-lt"/>
                  </a:rPr>
                  <a:t>기법 활용</a:t>
                </a:r>
                <a:endParaRPr lang="en-US" altLang="ko-KR" sz="1600" dirty="0">
                  <a:solidFill>
                    <a:schemeClr val="bg1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  <a:cs typeface="+mn-ea"/>
                  <a:sym typeface="+mn-lt"/>
                </a:endParaRPr>
              </a:p>
              <a:p>
                <a:pPr marL="1200150" lvl="2" indent="-285750">
                  <a:lnSpc>
                    <a:spcPct val="130000"/>
                  </a:lnSpc>
                  <a:buFont typeface="Wingdings" panose="05000000000000000000" pitchFamily="2" charset="2"/>
                  <a:buChar char="Ø"/>
                </a:pPr>
                <a:r>
                  <a:rPr lang="ko-KR" altLang="en-US" sz="1600" dirty="0">
                    <a:solidFill>
                      <a:schemeClr val="bg1"/>
                    </a:solidFill>
                    <a:latin typeface="나눔스퀘어 네오 Bold" panose="00000800000000000000" pitchFamily="2" charset="-127"/>
                    <a:ea typeface="나눔스퀘어 네오 Bold" panose="00000800000000000000" pitchFamily="2" charset="-127"/>
                    <a:cs typeface="+mn-ea"/>
                    <a:sym typeface="+mn-lt"/>
                  </a:rPr>
                  <a:t>센서를 하나씩 제거하며 </a:t>
                </a:r>
                <a:r>
                  <a:rPr lang="en-US" altLang="ko-KR" sz="1600" dirty="0">
                    <a:solidFill>
                      <a:schemeClr val="bg1"/>
                    </a:solidFill>
                    <a:latin typeface="나눔스퀘어 네오 Bold" panose="00000800000000000000" pitchFamily="2" charset="-127"/>
                    <a:ea typeface="나눔스퀘어 네오 Bold" panose="00000800000000000000" pitchFamily="2" charset="-127"/>
                    <a:cs typeface="+mn-ea"/>
                    <a:sym typeface="+mn-lt"/>
                  </a:rPr>
                  <a:t>best subset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나눔스퀘어 네오 Bold" panose="00000800000000000000" pitchFamily="2" charset="-127"/>
                    <a:ea typeface="나눔스퀘어 네오 Bold" panose="00000800000000000000" pitchFamily="2" charset="-127"/>
                    <a:cs typeface="+mn-ea"/>
                    <a:sym typeface="+mn-lt"/>
                  </a:rPr>
                  <a:t>을 기록</a:t>
                </a:r>
                <a:endParaRPr lang="en-US" altLang="ko-KR" sz="1600" dirty="0">
                  <a:solidFill>
                    <a:schemeClr val="bg1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  <a:cs typeface="+mn-ea"/>
                  <a:sym typeface="+mn-lt"/>
                </a:endParaRPr>
              </a:p>
              <a:p>
                <a:pPr marL="1200150" lvl="2" indent="-285750">
                  <a:lnSpc>
                    <a:spcPct val="130000"/>
                  </a:lnSpc>
                  <a:buFont typeface="Wingdings" panose="05000000000000000000" pitchFamily="2" charset="2"/>
                  <a:buChar char="Ø"/>
                </a:pPr>
                <a:r>
                  <a:rPr lang="ko-KR" altLang="en-US" sz="1600" dirty="0">
                    <a:solidFill>
                      <a:schemeClr val="bg1"/>
                    </a:solidFill>
                    <a:latin typeface="나눔스퀘어 네오 Bold" panose="00000800000000000000" pitchFamily="2" charset="-127"/>
                    <a:ea typeface="나눔스퀘어 네오 Bold" panose="00000800000000000000" pitchFamily="2" charset="-127"/>
                    <a:cs typeface="+mn-ea"/>
                    <a:sym typeface="+mn-lt"/>
                  </a:rPr>
                  <a:t>전체 가짓수 </a:t>
                </a:r>
                <a:r>
                  <a:rPr lang="en-US" altLang="ko-KR" sz="1600" dirty="0">
                    <a:solidFill>
                      <a:schemeClr val="bg1"/>
                    </a:solidFill>
                    <a:latin typeface="나눔스퀘어 네오 Bold" panose="00000800000000000000" pitchFamily="2" charset="-127"/>
                    <a:ea typeface="나눔스퀘어 네오 Bold" panose="00000800000000000000" pitchFamily="2" charset="-127"/>
                    <a:cs typeface="+mn-ea"/>
                    <a:sym typeface="+mn-lt"/>
                  </a:rPr>
                  <a:t>: </a:t>
                </a:r>
                <a14:m>
                  <m:oMath xmlns:m="http://schemas.openxmlformats.org/officeDocument/2006/math">
                    <m:r>
                      <a:rPr lang="en-US" altLang="ko-KR" sz="16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+mn-ea"/>
                        <a:sym typeface="+mn-lt"/>
                      </a:rPr>
                      <m:t>2^10</m:t>
                    </m:r>
                  </m:oMath>
                </a14:m>
                <a:endParaRPr lang="en-US" altLang="ko-KR" sz="1600" dirty="0">
                  <a:solidFill>
                    <a:schemeClr val="bg1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  <a:cs typeface="+mn-ea"/>
                  <a:sym typeface="+mn-lt"/>
                </a:endParaRPr>
              </a:p>
              <a:p>
                <a:pPr marL="1200150" lvl="2" indent="-285750">
                  <a:lnSpc>
                    <a:spcPct val="130000"/>
                  </a:lnSpc>
                  <a:buFont typeface="Wingdings" panose="05000000000000000000" pitchFamily="2" charset="2"/>
                  <a:buChar char="Ø"/>
                </a:pPr>
                <a:r>
                  <a:rPr lang="ko-KR" altLang="en-US" sz="1600" dirty="0">
                    <a:solidFill>
                      <a:schemeClr val="bg1"/>
                    </a:solidFill>
                    <a:latin typeface="나눔스퀘어 네오 Bold" panose="00000800000000000000" pitchFamily="2" charset="-127"/>
                    <a:ea typeface="나눔스퀘어 네오 Bold" panose="00000800000000000000" pitchFamily="2" charset="-127"/>
                    <a:cs typeface="+mn-ea"/>
                    <a:sym typeface="+mn-lt"/>
                  </a:rPr>
                  <a:t>가짓수를 감소시키기 위해 관계없는 센서는 고려 </a:t>
                </a:r>
                <a:r>
                  <a:rPr lang="en-US" altLang="ko-KR" sz="1600" dirty="0">
                    <a:solidFill>
                      <a:schemeClr val="bg1"/>
                    </a:solidFill>
                    <a:latin typeface="나눔스퀘어 네오 Bold" panose="00000800000000000000" pitchFamily="2" charset="-127"/>
                    <a:ea typeface="나눔스퀘어 네오 Bold" panose="00000800000000000000" pitchFamily="2" charset="-127"/>
                    <a:cs typeface="+mn-ea"/>
                    <a:sym typeface="+mn-lt"/>
                  </a:rPr>
                  <a:t>X</a:t>
                </a:r>
              </a:p>
              <a:p>
                <a:pPr marL="285750" lvl="0" indent="-285750">
                  <a:lnSpc>
                    <a:spcPct val="130000"/>
                  </a:lnSpc>
                  <a:buFont typeface="Arial" panose="020B0604020202020204" pitchFamily="34" charset="0"/>
                  <a:buChar char="•"/>
                </a:pPr>
                <a:endParaRPr lang="en-US" altLang="ko-KR" sz="1600" dirty="0">
                  <a:solidFill>
                    <a:schemeClr val="bg1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  <a:cs typeface="+mn-ea"/>
                  <a:sym typeface="+mn-lt"/>
                </a:endParaRPr>
              </a:p>
              <a:p>
                <a:pPr marL="742950" lvl="1" indent="-285750">
                  <a:lnSpc>
                    <a:spcPct val="130000"/>
                  </a:lnSpc>
                  <a:buFont typeface="Wingdings" panose="05000000000000000000" pitchFamily="2" charset="2"/>
                  <a:buChar char="ü"/>
                </a:pPr>
                <a:r>
                  <a:rPr lang="ko-KR" altLang="en-US" sz="1600" dirty="0">
                    <a:solidFill>
                      <a:schemeClr val="bg1"/>
                    </a:solidFill>
                    <a:latin typeface="나눔스퀘어 네오 Bold" panose="00000800000000000000" pitchFamily="2" charset="-127"/>
                    <a:ea typeface="나눔스퀘어 네오 Bold" panose="00000800000000000000" pitchFamily="2" charset="-127"/>
                    <a:cs typeface="+mn-ea"/>
                    <a:sym typeface="+mn-lt"/>
                  </a:rPr>
                  <a:t>센서 수 </a:t>
                </a:r>
                <a:r>
                  <a:rPr lang="en-US" altLang="ko-KR" sz="1600" dirty="0">
                    <a:solidFill>
                      <a:schemeClr val="bg1"/>
                    </a:solidFill>
                    <a:latin typeface="나눔스퀘어 네오 Bold" panose="00000800000000000000" pitchFamily="2" charset="-127"/>
                    <a:ea typeface="나눔스퀘어 네오 Bold" panose="00000800000000000000" pitchFamily="2" charset="-127"/>
                    <a:cs typeface="+mn-ea"/>
                    <a:sym typeface="Wingdings" panose="05000000000000000000" pitchFamily="2" charset="2"/>
                  </a:rPr>
                  <a:t> </a:t>
                </a:r>
                <a:r>
                  <a:rPr lang="ko-KR" altLang="en-US" sz="1600" dirty="0" err="1">
                    <a:solidFill>
                      <a:schemeClr val="bg1"/>
                    </a:solidFill>
                    <a:latin typeface="나눔스퀘어 네오 Bold" panose="00000800000000000000" pitchFamily="2" charset="-127"/>
                    <a:ea typeface="나눔스퀘어 네오 Bold" panose="00000800000000000000" pitchFamily="2" charset="-127"/>
                    <a:cs typeface="+mn-ea"/>
                    <a:sym typeface="Wingdings" panose="05000000000000000000" pitchFamily="2" charset="2"/>
                  </a:rPr>
                  <a:t>성능간의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나눔스퀘어 네오 Bold" panose="00000800000000000000" pitchFamily="2" charset="-127"/>
                    <a:ea typeface="나눔스퀘어 네오 Bold" panose="00000800000000000000" pitchFamily="2" charset="-127"/>
                    <a:cs typeface="+mn-ea"/>
                    <a:sym typeface="Wingdings" panose="05000000000000000000" pitchFamily="2" charset="2"/>
                  </a:rPr>
                  <a:t> </a:t>
                </a:r>
                <a:r>
                  <a:rPr lang="en-US" altLang="ko-KR" sz="1600" dirty="0">
                    <a:solidFill>
                      <a:schemeClr val="bg1"/>
                    </a:solidFill>
                    <a:latin typeface="나눔스퀘어 네오 Bold" panose="00000800000000000000" pitchFamily="2" charset="-127"/>
                    <a:ea typeface="나눔스퀘어 네오 Bold" panose="00000800000000000000" pitchFamily="2" charset="-127"/>
                    <a:cs typeface="+mn-ea"/>
                    <a:sym typeface="Wingdings" panose="05000000000000000000" pitchFamily="2" charset="2"/>
                  </a:rPr>
                  <a:t>trade-off</a:t>
                </a:r>
                <a:r>
                  <a:rPr lang="ko-KR" altLang="en-US" sz="1600" dirty="0">
                    <a:solidFill>
                      <a:schemeClr val="bg1"/>
                    </a:solidFill>
                    <a:latin typeface="나눔스퀘어 네오 Bold" panose="00000800000000000000" pitchFamily="2" charset="-127"/>
                    <a:ea typeface="나눔스퀘어 네오 Bold" panose="00000800000000000000" pitchFamily="2" charset="-127"/>
                    <a:cs typeface="+mn-ea"/>
                    <a:sym typeface="Wingdings" panose="05000000000000000000" pitchFamily="2" charset="2"/>
                  </a:rPr>
                  <a:t>를 생각하여 적절한 센서 선택</a:t>
                </a:r>
                <a:endParaRPr lang="en-US" altLang="ko-KR" sz="1600" dirty="0">
                  <a:solidFill>
                    <a:schemeClr val="bg1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  <a:cs typeface="+mn-ea"/>
                  <a:sym typeface="+mn-lt"/>
                </a:endParaRPr>
              </a:p>
              <a:p>
                <a:pPr lvl="2">
                  <a:lnSpc>
                    <a:spcPct val="130000"/>
                  </a:lnSpc>
                </a:pPr>
                <a:endParaRPr lang="en-US" altLang="ko-KR" sz="1600" dirty="0">
                  <a:solidFill>
                    <a:schemeClr val="bg1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  <a:cs typeface="+mn-ea"/>
                  <a:sym typeface="+mn-lt"/>
                </a:endParaRPr>
              </a:p>
            </p:txBody>
          </p:sp>
        </mc:Choice>
        <mc:Fallback xmlns="">
          <p:sp>
            <p:nvSpPr>
              <p:cNvPr id="5" name="矩形 3">
                <a:extLst>
                  <a:ext uri="{FF2B5EF4-FFF2-40B4-BE49-F238E27FC236}">
                    <a16:creationId xmlns:a16="http://schemas.microsoft.com/office/drawing/2014/main" id="{BD60CE18-E5E0-45DC-82D9-297815C2506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520" y="1974440"/>
                <a:ext cx="6327006" cy="2619692"/>
              </a:xfrm>
              <a:prstGeom prst="rect">
                <a:avLst/>
              </a:prstGeom>
              <a:blipFill>
                <a:blip r:embed="rId4"/>
                <a:stretch>
                  <a:fillRect l="-38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그림 3">
            <a:extLst>
              <a:ext uri="{FF2B5EF4-FFF2-40B4-BE49-F238E27FC236}">
                <a16:creationId xmlns:a16="http://schemas.microsoft.com/office/drawing/2014/main" id="{EAB2FE50-F337-4163-8020-41E7735F101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3" r="18419" b="36273"/>
          <a:stretch/>
        </p:blipFill>
        <p:spPr>
          <a:xfrm>
            <a:off x="6739466" y="218916"/>
            <a:ext cx="5251689" cy="2880420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90AE48A-6F4F-4F22-9870-BB6A14E5EDCE}"/>
              </a:ext>
            </a:extLst>
          </p:cNvPr>
          <p:cNvSpPr txBox="1"/>
          <p:nvPr/>
        </p:nvSpPr>
        <p:spPr>
          <a:xfrm>
            <a:off x="942621" y="714795"/>
            <a:ext cx="10599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최적화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41F5F53-E4D4-4D68-99FA-55B244E300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0663" y="4114130"/>
            <a:ext cx="5209293" cy="2524955"/>
          </a:xfrm>
          <a:prstGeom prst="rect">
            <a:avLst/>
          </a:prstGeom>
        </p:spPr>
      </p:pic>
      <p:sp>
        <p:nvSpPr>
          <p:cNvPr id="3" name="화살표: 아래쪽 2">
            <a:extLst>
              <a:ext uri="{FF2B5EF4-FFF2-40B4-BE49-F238E27FC236}">
                <a16:creationId xmlns:a16="http://schemas.microsoft.com/office/drawing/2014/main" id="{B88B7D11-4CA5-4084-9077-D0C896E45C6F}"/>
              </a:ext>
            </a:extLst>
          </p:cNvPr>
          <p:cNvSpPr/>
          <p:nvPr/>
        </p:nvSpPr>
        <p:spPr>
          <a:xfrm>
            <a:off x="9196812" y="3284286"/>
            <a:ext cx="336993" cy="644893"/>
          </a:xfrm>
          <a:prstGeom prst="downArrow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8" name="화살표: 아래쪽 7">
            <a:extLst>
              <a:ext uri="{FF2B5EF4-FFF2-40B4-BE49-F238E27FC236}">
                <a16:creationId xmlns:a16="http://schemas.microsoft.com/office/drawing/2014/main" id="{D7549A9A-B918-435B-9EE1-B79F72BC810F}"/>
              </a:ext>
            </a:extLst>
          </p:cNvPr>
          <p:cNvSpPr/>
          <p:nvPr/>
        </p:nvSpPr>
        <p:spPr>
          <a:xfrm rot="5400000">
            <a:off x="5927503" y="5054160"/>
            <a:ext cx="336993" cy="644893"/>
          </a:xfrm>
          <a:prstGeom prst="downArrow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2F0F6B-0F31-49F5-AE59-0F005D47F326}"/>
              </a:ext>
            </a:extLst>
          </p:cNvPr>
          <p:cNvSpPr txBox="1"/>
          <p:nvPr/>
        </p:nvSpPr>
        <p:spPr>
          <a:xfrm>
            <a:off x="3922177" y="5145773"/>
            <a:ext cx="16802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[0, 5] </a:t>
            </a:r>
            <a:r>
              <a:rPr lang="ko-KR" altLang="en-US" sz="24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선택</a:t>
            </a:r>
          </a:p>
        </p:txBody>
      </p:sp>
    </p:spTree>
    <p:extLst>
      <p:ext uri="{BB962C8B-B14F-4D97-AF65-F5344CB8AC3E}">
        <p14:creationId xmlns:p14="http://schemas.microsoft.com/office/powerpoint/2010/main" val="3235669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>
            <a:extLst>
              <a:ext uri="{FF2B5EF4-FFF2-40B4-BE49-F238E27FC236}">
                <a16:creationId xmlns:a16="http://schemas.microsoft.com/office/drawing/2014/main" id="{DEF3804B-1A61-46C0-B221-90F58A0FE8B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7051"/>
          <a:stretch/>
        </p:blipFill>
        <p:spPr>
          <a:xfrm>
            <a:off x="125446" y="5658291"/>
            <a:ext cx="3620061" cy="79574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AB8A57DF-D400-4FE2-AA10-2B74A56F40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8313"/>
          <a:stretch/>
        </p:blipFill>
        <p:spPr>
          <a:xfrm>
            <a:off x="125447" y="3394359"/>
            <a:ext cx="3548252" cy="757031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37901C93-010A-4E7E-AFD0-341CEBBB1AA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3205"/>
          <a:stretch/>
        </p:blipFill>
        <p:spPr>
          <a:xfrm>
            <a:off x="8172778" y="4022938"/>
            <a:ext cx="3745761" cy="2134449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4140584-D9F5-454F-AFE4-1A8990F4467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2958"/>
          <a:stretch/>
        </p:blipFill>
        <p:spPr>
          <a:xfrm>
            <a:off x="8172778" y="1746363"/>
            <a:ext cx="3745761" cy="2145729"/>
          </a:xfrm>
          <a:prstGeom prst="rect">
            <a:avLst/>
          </a:prstGeom>
        </p:spPr>
      </p:pic>
      <p:sp>
        <p:nvSpPr>
          <p:cNvPr id="2" name="PA_文本框 2"/>
          <p:cNvSpPr txBox="1"/>
          <p:nvPr>
            <p:custDataLst>
              <p:tags r:id="rId1"/>
            </p:custDataLst>
          </p:nvPr>
        </p:nvSpPr>
        <p:spPr>
          <a:xfrm>
            <a:off x="448620" y="236925"/>
            <a:ext cx="31014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i="1" dirty="0">
                <a:solidFill>
                  <a:schemeClr val="bg1"/>
                </a:solidFill>
                <a:effectLst>
                  <a:outerShdw blurRad="76200" dist="50800" dir="2700000" sx="101000" sy="101000" algn="tl" rotWithShape="0">
                    <a:prstClr val="black">
                      <a:alpha val="80000"/>
                    </a:prst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개발 결과</a:t>
            </a:r>
            <a:endParaRPr lang="zh-CN" altLang="en-US" sz="2000" i="1" dirty="0">
              <a:solidFill>
                <a:schemeClr val="bg1"/>
              </a:solidFill>
              <a:effectLst>
                <a:outerShdw blurRad="76200" dist="50800" dir="2700000" sx="101000" sy="101000" algn="tl" rotWithShape="0">
                  <a:prstClr val="black">
                    <a:alpha val="80000"/>
                  </a:prstClr>
                </a:outerShdw>
              </a:effectLst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4" name="Freeform 7"/>
          <p:cNvSpPr>
            <a:spLocks/>
          </p:cNvSpPr>
          <p:nvPr/>
        </p:nvSpPr>
        <p:spPr bwMode="auto">
          <a:xfrm rot="18900000">
            <a:off x="5298864" y="2594366"/>
            <a:ext cx="1746078" cy="1746584"/>
          </a:xfrm>
          <a:custGeom>
            <a:avLst/>
            <a:gdLst>
              <a:gd name="T0" fmla="*/ 720 w 720"/>
              <a:gd name="T1" fmla="*/ 275 h 720"/>
              <a:gd name="T2" fmla="*/ 643 w 720"/>
              <a:gd name="T3" fmla="*/ 352 h 720"/>
              <a:gd name="T4" fmla="*/ 643 w 720"/>
              <a:gd name="T5" fmla="*/ 352 h 720"/>
              <a:gd name="T6" fmla="*/ 603 w 720"/>
              <a:gd name="T7" fmla="*/ 336 h 720"/>
              <a:gd name="T8" fmla="*/ 569 w 720"/>
              <a:gd name="T9" fmla="*/ 313 h 720"/>
              <a:gd name="T10" fmla="*/ 543 w 720"/>
              <a:gd name="T11" fmla="*/ 356 h 720"/>
              <a:gd name="T12" fmla="*/ 542 w 720"/>
              <a:gd name="T13" fmla="*/ 365 h 720"/>
              <a:gd name="T14" fmla="*/ 542 w 720"/>
              <a:gd name="T15" fmla="*/ 542 h 720"/>
              <a:gd name="T16" fmla="*/ 542 w 720"/>
              <a:gd name="T17" fmla="*/ 542 h 720"/>
              <a:gd name="T18" fmla="*/ 356 w 720"/>
              <a:gd name="T19" fmla="*/ 542 h 720"/>
              <a:gd name="T20" fmla="*/ 345 w 720"/>
              <a:gd name="T21" fmla="*/ 543 h 720"/>
              <a:gd name="T22" fmla="*/ 296 w 720"/>
              <a:gd name="T23" fmla="*/ 572 h 720"/>
              <a:gd name="T24" fmla="*/ 314 w 720"/>
              <a:gd name="T25" fmla="*/ 610 h 720"/>
              <a:gd name="T26" fmla="*/ 320 w 720"/>
              <a:gd name="T27" fmla="*/ 617 h 720"/>
              <a:gd name="T28" fmla="*/ 335 w 720"/>
              <a:gd name="T29" fmla="*/ 652 h 720"/>
              <a:gd name="T30" fmla="*/ 266 w 720"/>
              <a:gd name="T31" fmla="*/ 720 h 720"/>
              <a:gd name="T32" fmla="*/ 198 w 720"/>
              <a:gd name="T33" fmla="*/ 652 h 720"/>
              <a:gd name="T34" fmla="*/ 198 w 720"/>
              <a:gd name="T35" fmla="*/ 652 h 720"/>
              <a:gd name="T36" fmla="*/ 212 w 720"/>
              <a:gd name="T37" fmla="*/ 617 h 720"/>
              <a:gd name="T38" fmla="*/ 219 w 720"/>
              <a:gd name="T39" fmla="*/ 610 h 720"/>
              <a:gd name="T40" fmla="*/ 237 w 720"/>
              <a:gd name="T41" fmla="*/ 572 h 720"/>
              <a:gd name="T42" fmla="*/ 187 w 720"/>
              <a:gd name="T43" fmla="*/ 543 h 720"/>
              <a:gd name="T44" fmla="*/ 177 w 720"/>
              <a:gd name="T45" fmla="*/ 542 h 720"/>
              <a:gd name="T46" fmla="*/ 0 w 720"/>
              <a:gd name="T47" fmla="*/ 542 h 720"/>
              <a:gd name="T48" fmla="*/ 0 w 720"/>
              <a:gd name="T49" fmla="*/ 365 h 720"/>
              <a:gd name="T50" fmla="*/ 1 w 720"/>
              <a:gd name="T51" fmla="*/ 358 h 720"/>
              <a:gd name="T52" fmla="*/ 19 w 720"/>
              <a:gd name="T53" fmla="*/ 321 h 720"/>
              <a:gd name="T54" fmla="*/ 40 w 720"/>
              <a:gd name="T55" fmla="*/ 335 h 720"/>
              <a:gd name="T56" fmla="*/ 47 w 720"/>
              <a:gd name="T57" fmla="*/ 342 h 720"/>
              <a:gd name="T58" fmla="*/ 92 w 720"/>
              <a:gd name="T59" fmla="*/ 360 h 720"/>
              <a:gd name="T60" fmla="*/ 93 w 720"/>
              <a:gd name="T61" fmla="*/ 360 h 720"/>
              <a:gd name="T62" fmla="*/ 178 w 720"/>
              <a:gd name="T63" fmla="*/ 275 h 720"/>
              <a:gd name="T64" fmla="*/ 93 w 720"/>
              <a:gd name="T65" fmla="*/ 190 h 720"/>
              <a:gd name="T66" fmla="*/ 92 w 720"/>
              <a:gd name="T67" fmla="*/ 190 h 720"/>
              <a:gd name="T68" fmla="*/ 47 w 720"/>
              <a:gd name="T69" fmla="*/ 209 h 720"/>
              <a:gd name="T70" fmla="*/ 40 w 720"/>
              <a:gd name="T71" fmla="*/ 215 h 720"/>
              <a:gd name="T72" fmla="*/ 19 w 720"/>
              <a:gd name="T73" fmla="*/ 230 h 720"/>
              <a:gd name="T74" fmla="*/ 1 w 720"/>
              <a:gd name="T75" fmla="*/ 193 h 720"/>
              <a:gd name="T76" fmla="*/ 0 w 720"/>
              <a:gd name="T77" fmla="*/ 186 h 720"/>
              <a:gd name="T78" fmla="*/ 0 w 720"/>
              <a:gd name="T79" fmla="*/ 0 h 720"/>
              <a:gd name="T80" fmla="*/ 177 w 720"/>
              <a:gd name="T81" fmla="*/ 0 h 720"/>
              <a:gd name="T82" fmla="*/ 186 w 720"/>
              <a:gd name="T83" fmla="*/ 1 h 720"/>
              <a:gd name="T84" fmla="*/ 206 w 720"/>
              <a:gd name="T85" fmla="*/ 61 h 720"/>
              <a:gd name="T86" fmla="*/ 190 w 720"/>
              <a:gd name="T87" fmla="*/ 102 h 720"/>
              <a:gd name="T88" fmla="*/ 266 w 720"/>
              <a:gd name="T89" fmla="*/ 179 h 720"/>
              <a:gd name="T90" fmla="*/ 343 w 720"/>
              <a:gd name="T91" fmla="*/ 102 h 720"/>
              <a:gd name="T92" fmla="*/ 327 w 720"/>
              <a:gd name="T93" fmla="*/ 61 h 720"/>
              <a:gd name="T94" fmla="*/ 347 w 720"/>
              <a:gd name="T95" fmla="*/ 1 h 720"/>
              <a:gd name="T96" fmla="*/ 356 w 720"/>
              <a:gd name="T97" fmla="*/ 0 h 720"/>
              <a:gd name="T98" fmla="*/ 542 w 720"/>
              <a:gd name="T99" fmla="*/ 0 h 720"/>
              <a:gd name="T100" fmla="*/ 542 w 720"/>
              <a:gd name="T101" fmla="*/ 186 h 720"/>
              <a:gd name="T102" fmla="*/ 543 w 720"/>
              <a:gd name="T103" fmla="*/ 194 h 720"/>
              <a:gd name="T104" fmla="*/ 569 w 720"/>
              <a:gd name="T105" fmla="*/ 238 h 720"/>
              <a:gd name="T106" fmla="*/ 603 w 720"/>
              <a:gd name="T107" fmla="*/ 215 h 720"/>
              <a:gd name="T108" fmla="*/ 642 w 720"/>
              <a:gd name="T109" fmla="*/ 199 h 720"/>
              <a:gd name="T110" fmla="*/ 643 w 720"/>
              <a:gd name="T111" fmla="*/ 199 h 720"/>
              <a:gd name="T112" fmla="*/ 720 w 720"/>
              <a:gd name="T113" fmla="*/ 275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20" h="720">
                <a:moveTo>
                  <a:pt x="720" y="275"/>
                </a:moveTo>
                <a:cubicBezTo>
                  <a:pt x="720" y="318"/>
                  <a:pt x="686" y="352"/>
                  <a:pt x="643" y="352"/>
                </a:cubicBezTo>
                <a:cubicBezTo>
                  <a:pt x="643" y="352"/>
                  <a:pt x="643" y="352"/>
                  <a:pt x="643" y="352"/>
                </a:cubicBezTo>
                <a:cubicBezTo>
                  <a:pt x="639" y="352"/>
                  <a:pt x="621" y="351"/>
                  <a:pt x="603" y="336"/>
                </a:cubicBezTo>
                <a:cubicBezTo>
                  <a:pt x="592" y="327"/>
                  <a:pt x="580" y="313"/>
                  <a:pt x="569" y="313"/>
                </a:cubicBezTo>
                <a:cubicBezTo>
                  <a:pt x="559" y="313"/>
                  <a:pt x="550" y="323"/>
                  <a:pt x="543" y="356"/>
                </a:cubicBezTo>
                <a:cubicBezTo>
                  <a:pt x="542" y="359"/>
                  <a:pt x="542" y="362"/>
                  <a:pt x="542" y="365"/>
                </a:cubicBezTo>
                <a:cubicBezTo>
                  <a:pt x="542" y="542"/>
                  <a:pt x="542" y="542"/>
                  <a:pt x="542" y="542"/>
                </a:cubicBezTo>
                <a:cubicBezTo>
                  <a:pt x="542" y="542"/>
                  <a:pt x="542" y="542"/>
                  <a:pt x="542" y="542"/>
                </a:cubicBezTo>
                <a:cubicBezTo>
                  <a:pt x="356" y="542"/>
                  <a:pt x="356" y="542"/>
                  <a:pt x="356" y="542"/>
                </a:cubicBezTo>
                <a:cubicBezTo>
                  <a:pt x="352" y="542"/>
                  <a:pt x="349" y="543"/>
                  <a:pt x="345" y="543"/>
                </a:cubicBezTo>
                <a:cubicBezTo>
                  <a:pt x="315" y="550"/>
                  <a:pt x="300" y="559"/>
                  <a:pt x="296" y="572"/>
                </a:cubicBezTo>
                <a:cubicBezTo>
                  <a:pt x="292" y="586"/>
                  <a:pt x="304" y="599"/>
                  <a:pt x="314" y="610"/>
                </a:cubicBezTo>
                <a:cubicBezTo>
                  <a:pt x="316" y="613"/>
                  <a:pt x="318" y="615"/>
                  <a:pt x="320" y="617"/>
                </a:cubicBezTo>
                <a:cubicBezTo>
                  <a:pt x="335" y="634"/>
                  <a:pt x="335" y="651"/>
                  <a:pt x="335" y="652"/>
                </a:cubicBezTo>
                <a:cubicBezTo>
                  <a:pt x="335" y="690"/>
                  <a:pt x="304" y="720"/>
                  <a:pt x="266" y="720"/>
                </a:cubicBezTo>
                <a:cubicBezTo>
                  <a:pt x="229" y="720"/>
                  <a:pt x="198" y="690"/>
                  <a:pt x="198" y="652"/>
                </a:cubicBezTo>
                <a:cubicBezTo>
                  <a:pt x="198" y="652"/>
                  <a:pt x="198" y="652"/>
                  <a:pt x="198" y="652"/>
                </a:cubicBezTo>
                <a:cubicBezTo>
                  <a:pt x="198" y="651"/>
                  <a:pt x="197" y="634"/>
                  <a:pt x="212" y="617"/>
                </a:cubicBezTo>
                <a:cubicBezTo>
                  <a:pt x="214" y="615"/>
                  <a:pt x="216" y="613"/>
                  <a:pt x="219" y="610"/>
                </a:cubicBezTo>
                <a:cubicBezTo>
                  <a:pt x="229" y="599"/>
                  <a:pt x="241" y="586"/>
                  <a:pt x="237" y="572"/>
                </a:cubicBezTo>
                <a:cubicBezTo>
                  <a:pt x="233" y="559"/>
                  <a:pt x="217" y="550"/>
                  <a:pt x="187" y="543"/>
                </a:cubicBezTo>
                <a:cubicBezTo>
                  <a:pt x="184" y="543"/>
                  <a:pt x="180" y="542"/>
                  <a:pt x="177" y="542"/>
                </a:cubicBezTo>
                <a:cubicBezTo>
                  <a:pt x="0" y="542"/>
                  <a:pt x="0" y="542"/>
                  <a:pt x="0" y="542"/>
                </a:cubicBezTo>
                <a:cubicBezTo>
                  <a:pt x="0" y="365"/>
                  <a:pt x="0" y="365"/>
                  <a:pt x="0" y="365"/>
                </a:cubicBezTo>
                <a:cubicBezTo>
                  <a:pt x="0" y="363"/>
                  <a:pt x="0" y="360"/>
                  <a:pt x="1" y="358"/>
                </a:cubicBezTo>
                <a:cubicBezTo>
                  <a:pt x="8" y="324"/>
                  <a:pt x="17" y="321"/>
                  <a:pt x="19" y="321"/>
                </a:cubicBezTo>
                <a:cubicBezTo>
                  <a:pt x="24" y="321"/>
                  <a:pt x="33" y="329"/>
                  <a:pt x="40" y="335"/>
                </a:cubicBezTo>
                <a:cubicBezTo>
                  <a:pt x="42" y="338"/>
                  <a:pt x="45" y="340"/>
                  <a:pt x="47" y="342"/>
                </a:cubicBezTo>
                <a:cubicBezTo>
                  <a:pt x="67" y="359"/>
                  <a:pt x="87" y="360"/>
                  <a:pt x="92" y="360"/>
                </a:cubicBezTo>
                <a:cubicBezTo>
                  <a:pt x="93" y="360"/>
                  <a:pt x="93" y="360"/>
                  <a:pt x="93" y="360"/>
                </a:cubicBezTo>
                <a:cubicBezTo>
                  <a:pt x="140" y="360"/>
                  <a:pt x="178" y="322"/>
                  <a:pt x="178" y="275"/>
                </a:cubicBezTo>
                <a:cubicBezTo>
                  <a:pt x="178" y="229"/>
                  <a:pt x="140" y="190"/>
                  <a:pt x="93" y="190"/>
                </a:cubicBezTo>
                <a:cubicBezTo>
                  <a:pt x="92" y="190"/>
                  <a:pt x="92" y="190"/>
                  <a:pt x="92" y="190"/>
                </a:cubicBezTo>
                <a:cubicBezTo>
                  <a:pt x="87" y="190"/>
                  <a:pt x="67" y="192"/>
                  <a:pt x="47" y="209"/>
                </a:cubicBezTo>
                <a:cubicBezTo>
                  <a:pt x="45" y="211"/>
                  <a:pt x="42" y="213"/>
                  <a:pt x="40" y="215"/>
                </a:cubicBezTo>
                <a:cubicBezTo>
                  <a:pt x="33" y="222"/>
                  <a:pt x="24" y="230"/>
                  <a:pt x="19" y="230"/>
                </a:cubicBezTo>
                <a:cubicBezTo>
                  <a:pt x="17" y="230"/>
                  <a:pt x="8" y="227"/>
                  <a:pt x="1" y="193"/>
                </a:cubicBezTo>
                <a:cubicBezTo>
                  <a:pt x="0" y="190"/>
                  <a:pt x="0" y="188"/>
                  <a:pt x="0" y="186"/>
                </a:cubicBezTo>
                <a:cubicBezTo>
                  <a:pt x="0" y="0"/>
                  <a:pt x="0" y="0"/>
                  <a:pt x="0" y="0"/>
                </a:cubicBezTo>
                <a:cubicBezTo>
                  <a:pt x="177" y="0"/>
                  <a:pt x="177" y="0"/>
                  <a:pt x="177" y="0"/>
                </a:cubicBezTo>
                <a:cubicBezTo>
                  <a:pt x="180" y="0"/>
                  <a:pt x="183" y="1"/>
                  <a:pt x="186" y="1"/>
                </a:cubicBezTo>
                <a:cubicBezTo>
                  <a:pt x="257" y="18"/>
                  <a:pt x="223" y="42"/>
                  <a:pt x="206" y="61"/>
                </a:cubicBezTo>
                <a:cubicBezTo>
                  <a:pt x="189" y="82"/>
                  <a:pt x="190" y="102"/>
                  <a:pt x="190" y="102"/>
                </a:cubicBezTo>
                <a:cubicBezTo>
                  <a:pt x="190" y="144"/>
                  <a:pt x="224" y="179"/>
                  <a:pt x="266" y="179"/>
                </a:cubicBezTo>
                <a:cubicBezTo>
                  <a:pt x="309" y="179"/>
                  <a:pt x="343" y="144"/>
                  <a:pt x="343" y="102"/>
                </a:cubicBezTo>
                <a:cubicBezTo>
                  <a:pt x="343" y="102"/>
                  <a:pt x="344" y="82"/>
                  <a:pt x="327" y="61"/>
                </a:cubicBezTo>
                <a:cubicBezTo>
                  <a:pt x="310" y="42"/>
                  <a:pt x="276" y="18"/>
                  <a:pt x="347" y="1"/>
                </a:cubicBezTo>
                <a:cubicBezTo>
                  <a:pt x="350" y="1"/>
                  <a:pt x="353" y="0"/>
                  <a:pt x="356" y="0"/>
                </a:cubicBezTo>
                <a:cubicBezTo>
                  <a:pt x="542" y="0"/>
                  <a:pt x="542" y="0"/>
                  <a:pt x="542" y="0"/>
                </a:cubicBezTo>
                <a:cubicBezTo>
                  <a:pt x="542" y="186"/>
                  <a:pt x="542" y="186"/>
                  <a:pt x="542" y="186"/>
                </a:cubicBezTo>
                <a:cubicBezTo>
                  <a:pt x="542" y="189"/>
                  <a:pt x="542" y="192"/>
                  <a:pt x="543" y="194"/>
                </a:cubicBezTo>
                <a:cubicBezTo>
                  <a:pt x="550" y="228"/>
                  <a:pt x="559" y="238"/>
                  <a:pt x="569" y="238"/>
                </a:cubicBezTo>
                <a:cubicBezTo>
                  <a:pt x="580" y="238"/>
                  <a:pt x="592" y="224"/>
                  <a:pt x="603" y="215"/>
                </a:cubicBezTo>
                <a:cubicBezTo>
                  <a:pt x="620" y="200"/>
                  <a:pt x="638" y="199"/>
                  <a:pt x="642" y="199"/>
                </a:cubicBezTo>
                <a:cubicBezTo>
                  <a:pt x="643" y="199"/>
                  <a:pt x="643" y="199"/>
                  <a:pt x="643" y="199"/>
                </a:cubicBezTo>
                <a:cubicBezTo>
                  <a:pt x="686" y="199"/>
                  <a:pt x="720" y="233"/>
                  <a:pt x="720" y="27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5" name="Freeform 6"/>
          <p:cNvSpPr>
            <a:spLocks/>
          </p:cNvSpPr>
          <p:nvPr/>
        </p:nvSpPr>
        <p:spPr bwMode="auto">
          <a:xfrm rot="18900000">
            <a:off x="5949854" y="3859105"/>
            <a:ext cx="1749190" cy="1746584"/>
          </a:xfrm>
          <a:custGeom>
            <a:avLst/>
            <a:gdLst>
              <a:gd name="T0" fmla="*/ 720 w 721"/>
              <a:gd name="T1" fmla="*/ 356 h 720"/>
              <a:gd name="T2" fmla="*/ 721 w 721"/>
              <a:gd name="T3" fmla="*/ 542 h 720"/>
              <a:gd name="T4" fmla="*/ 535 w 721"/>
              <a:gd name="T5" fmla="*/ 542 h 720"/>
              <a:gd name="T6" fmla="*/ 526 w 721"/>
              <a:gd name="T7" fmla="*/ 543 h 720"/>
              <a:gd name="T8" fmla="*/ 506 w 721"/>
              <a:gd name="T9" fmla="*/ 603 h 720"/>
              <a:gd name="T10" fmla="*/ 522 w 721"/>
              <a:gd name="T11" fmla="*/ 643 h 720"/>
              <a:gd name="T12" fmla="*/ 445 w 721"/>
              <a:gd name="T13" fmla="*/ 720 h 720"/>
              <a:gd name="T14" fmla="*/ 369 w 721"/>
              <a:gd name="T15" fmla="*/ 643 h 720"/>
              <a:gd name="T16" fmla="*/ 385 w 721"/>
              <a:gd name="T17" fmla="*/ 603 h 720"/>
              <a:gd name="T18" fmla="*/ 365 w 721"/>
              <a:gd name="T19" fmla="*/ 543 h 720"/>
              <a:gd name="T20" fmla="*/ 356 w 721"/>
              <a:gd name="T21" fmla="*/ 542 h 720"/>
              <a:gd name="T22" fmla="*/ 179 w 721"/>
              <a:gd name="T23" fmla="*/ 542 h 720"/>
              <a:gd name="T24" fmla="*/ 179 w 721"/>
              <a:gd name="T25" fmla="*/ 356 h 720"/>
              <a:gd name="T26" fmla="*/ 177 w 721"/>
              <a:gd name="T27" fmla="*/ 346 h 720"/>
              <a:gd name="T28" fmla="*/ 143 w 721"/>
              <a:gd name="T29" fmla="*/ 296 h 720"/>
              <a:gd name="T30" fmla="*/ 110 w 721"/>
              <a:gd name="T31" fmla="*/ 314 h 720"/>
              <a:gd name="T32" fmla="*/ 104 w 721"/>
              <a:gd name="T33" fmla="*/ 321 h 720"/>
              <a:gd name="T34" fmla="*/ 69 w 721"/>
              <a:gd name="T35" fmla="*/ 335 h 720"/>
              <a:gd name="T36" fmla="*/ 68 w 721"/>
              <a:gd name="T37" fmla="*/ 335 h 720"/>
              <a:gd name="T38" fmla="*/ 0 w 721"/>
              <a:gd name="T39" fmla="*/ 267 h 720"/>
              <a:gd name="T40" fmla="*/ 68 w 721"/>
              <a:gd name="T41" fmla="*/ 198 h 720"/>
              <a:gd name="T42" fmla="*/ 69 w 721"/>
              <a:gd name="T43" fmla="*/ 198 h 720"/>
              <a:gd name="T44" fmla="*/ 82 w 721"/>
              <a:gd name="T45" fmla="*/ 200 h 720"/>
              <a:gd name="T46" fmla="*/ 104 w 721"/>
              <a:gd name="T47" fmla="*/ 213 h 720"/>
              <a:gd name="T48" fmla="*/ 110 w 721"/>
              <a:gd name="T49" fmla="*/ 219 h 720"/>
              <a:gd name="T50" fmla="*/ 143 w 721"/>
              <a:gd name="T51" fmla="*/ 238 h 720"/>
              <a:gd name="T52" fmla="*/ 177 w 721"/>
              <a:gd name="T53" fmla="*/ 188 h 720"/>
              <a:gd name="T54" fmla="*/ 179 w 721"/>
              <a:gd name="T55" fmla="*/ 177 h 720"/>
              <a:gd name="T56" fmla="*/ 179 w 721"/>
              <a:gd name="T57" fmla="*/ 0 h 720"/>
              <a:gd name="T58" fmla="*/ 179 w 721"/>
              <a:gd name="T59" fmla="*/ 0 h 720"/>
              <a:gd name="T60" fmla="*/ 179 w 721"/>
              <a:gd name="T61" fmla="*/ 0 h 720"/>
              <a:gd name="T62" fmla="*/ 356 w 721"/>
              <a:gd name="T63" fmla="*/ 0 h 720"/>
              <a:gd name="T64" fmla="*/ 363 w 721"/>
              <a:gd name="T65" fmla="*/ 1 h 720"/>
              <a:gd name="T66" fmla="*/ 400 w 721"/>
              <a:gd name="T67" fmla="*/ 18 h 720"/>
              <a:gd name="T68" fmla="*/ 386 w 721"/>
              <a:gd name="T69" fmla="*/ 40 h 720"/>
              <a:gd name="T70" fmla="*/ 379 w 721"/>
              <a:gd name="T71" fmla="*/ 47 h 720"/>
              <a:gd name="T72" fmla="*/ 360 w 721"/>
              <a:gd name="T73" fmla="*/ 93 h 720"/>
              <a:gd name="T74" fmla="*/ 445 w 721"/>
              <a:gd name="T75" fmla="*/ 178 h 720"/>
              <a:gd name="T76" fmla="*/ 530 w 721"/>
              <a:gd name="T77" fmla="*/ 93 h 720"/>
              <a:gd name="T78" fmla="*/ 512 w 721"/>
              <a:gd name="T79" fmla="*/ 47 h 720"/>
              <a:gd name="T80" fmla="*/ 505 w 721"/>
              <a:gd name="T81" fmla="*/ 40 h 720"/>
              <a:gd name="T82" fmla="*/ 491 w 721"/>
              <a:gd name="T83" fmla="*/ 18 h 720"/>
              <a:gd name="T84" fmla="*/ 528 w 721"/>
              <a:gd name="T85" fmla="*/ 1 h 720"/>
              <a:gd name="T86" fmla="*/ 535 w 721"/>
              <a:gd name="T87" fmla="*/ 0 h 720"/>
              <a:gd name="T88" fmla="*/ 721 w 721"/>
              <a:gd name="T89" fmla="*/ 0 h 720"/>
              <a:gd name="T90" fmla="*/ 720 w 721"/>
              <a:gd name="T91" fmla="*/ 177 h 720"/>
              <a:gd name="T92" fmla="*/ 719 w 721"/>
              <a:gd name="T93" fmla="*/ 186 h 720"/>
              <a:gd name="T94" fmla="*/ 693 w 721"/>
              <a:gd name="T95" fmla="*/ 229 h 720"/>
              <a:gd name="T96" fmla="*/ 659 w 721"/>
              <a:gd name="T97" fmla="*/ 206 h 720"/>
              <a:gd name="T98" fmla="*/ 620 w 721"/>
              <a:gd name="T99" fmla="*/ 190 h 720"/>
              <a:gd name="T100" fmla="*/ 619 w 721"/>
              <a:gd name="T101" fmla="*/ 190 h 720"/>
              <a:gd name="T102" fmla="*/ 542 w 721"/>
              <a:gd name="T103" fmla="*/ 267 h 720"/>
              <a:gd name="T104" fmla="*/ 619 w 721"/>
              <a:gd name="T105" fmla="*/ 343 h 720"/>
              <a:gd name="T106" fmla="*/ 620 w 721"/>
              <a:gd name="T107" fmla="*/ 343 h 720"/>
              <a:gd name="T108" fmla="*/ 659 w 721"/>
              <a:gd name="T109" fmla="*/ 327 h 720"/>
              <a:gd name="T110" fmla="*/ 693 w 721"/>
              <a:gd name="T111" fmla="*/ 304 h 720"/>
              <a:gd name="T112" fmla="*/ 719 w 721"/>
              <a:gd name="T113" fmla="*/ 348 h 720"/>
              <a:gd name="T114" fmla="*/ 720 w 721"/>
              <a:gd name="T115" fmla="*/ 356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721" h="720">
                <a:moveTo>
                  <a:pt x="720" y="356"/>
                </a:moveTo>
                <a:cubicBezTo>
                  <a:pt x="721" y="542"/>
                  <a:pt x="721" y="542"/>
                  <a:pt x="721" y="542"/>
                </a:cubicBezTo>
                <a:cubicBezTo>
                  <a:pt x="535" y="542"/>
                  <a:pt x="535" y="542"/>
                  <a:pt x="535" y="542"/>
                </a:cubicBezTo>
                <a:cubicBezTo>
                  <a:pt x="532" y="542"/>
                  <a:pt x="529" y="542"/>
                  <a:pt x="526" y="543"/>
                </a:cubicBezTo>
                <a:cubicBezTo>
                  <a:pt x="455" y="559"/>
                  <a:pt x="489" y="583"/>
                  <a:pt x="506" y="603"/>
                </a:cubicBezTo>
                <a:cubicBezTo>
                  <a:pt x="523" y="623"/>
                  <a:pt x="522" y="643"/>
                  <a:pt x="522" y="643"/>
                </a:cubicBezTo>
                <a:cubicBezTo>
                  <a:pt x="522" y="686"/>
                  <a:pt x="488" y="720"/>
                  <a:pt x="445" y="720"/>
                </a:cubicBezTo>
                <a:cubicBezTo>
                  <a:pt x="403" y="720"/>
                  <a:pt x="369" y="686"/>
                  <a:pt x="369" y="643"/>
                </a:cubicBezTo>
                <a:cubicBezTo>
                  <a:pt x="369" y="643"/>
                  <a:pt x="368" y="623"/>
                  <a:pt x="385" y="603"/>
                </a:cubicBezTo>
                <a:cubicBezTo>
                  <a:pt x="402" y="583"/>
                  <a:pt x="436" y="559"/>
                  <a:pt x="365" y="543"/>
                </a:cubicBezTo>
                <a:cubicBezTo>
                  <a:pt x="362" y="542"/>
                  <a:pt x="359" y="542"/>
                  <a:pt x="356" y="542"/>
                </a:cubicBezTo>
                <a:cubicBezTo>
                  <a:pt x="179" y="542"/>
                  <a:pt x="179" y="542"/>
                  <a:pt x="179" y="542"/>
                </a:cubicBezTo>
                <a:cubicBezTo>
                  <a:pt x="179" y="356"/>
                  <a:pt x="179" y="356"/>
                  <a:pt x="179" y="356"/>
                </a:cubicBezTo>
                <a:cubicBezTo>
                  <a:pt x="179" y="353"/>
                  <a:pt x="178" y="349"/>
                  <a:pt x="177" y="346"/>
                </a:cubicBezTo>
                <a:cubicBezTo>
                  <a:pt x="172" y="322"/>
                  <a:pt x="163" y="296"/>
                  <a:pt x="143" y="296"/>
                </a:cubicBezTo>
                <a:cubicBezTo>
                  <a:pt x="131" y="296"/>
                  <a:pt x="120" y="305"/>
                  <a:pt x="110" y="314"/>
                </a:cubicBezTo>
                <a:cubicBezTo>
                  <a:pt x="108" y="317"/>
                  <a:pt x="106" y="319"/>
                  <a:pt x="104" y="321"/>
                </a:cubicBezTo>
                <a:cubicBezTo>
                  <a:pt x="88" y="334"/>
                  <a:pt x="72" y="335"/>
                  <a:pt x="69" y="335"/>
                </a:cubicBezTo>
                <a:cubicBezTo>
                  <a:pt x="68" y="335"/>
                  <a:pt x="68" y="335"/>
                  <a:pt x="68" y="335"/>
                </a:cubicBezTo>
                <a:cubicBezTo>
                  <a:pt x="31" y="335"/>
                  <a:pt x="0" y="304"/>
                  <a:pt x="0" y="267"/>
                </a:cubicBezTo>
                <a:cubicBezTo>
                  <a:pt x="0" y="229"/>
                  <a:pt x="31" y="198"/>
                  <a:pt x="68" y="198"/>
                </a:cubicBezTo>
                <a:cubicBezTo>
                  <a:pt x="69" y="198"/>
                  <a:pt x="69" y="198"/>
                  <a:pt x="69" y="198"/>
                </a:cubicBezTo>
                <a:cubicBezTo>
                  <a:pt x="71" y="198"/>
                  <a:pt x="75" y="199"/>
                  <a:pt x="82" y="200"/>
                </a:cubicBezTo>
                <a:cubicBezTo>
                  <a:pt x="88" y="202"/>
                  <a:pt x="96" y="206"/>
                  <a:pt x="104" y="213"/>
                </a:cubicBezTo>
                <a:cubicBezTo>
                  <a:pt x="106" y="215"/>
                  <a:pt x="108" y="217"/>
                  <a:pt x="110" y="219"/>
                </a:cubicBezTo>
                <a:cubicBezTo>
                  <a:pt x="120" y="228"/>
                  <a:pt x="131" y="238"/>
                  <a:pt x="143" y="238"/>
                </a:cubicBezTo>
                <a:cubicBezTo>
                  <a:pt x="163" y="238"/>
                  <a:pt x="172" y="211"/>
                  <a:pt x="177" y="188"/>
                </a:cubicBezTo>
                <a:cubicBezTo>
                  <a:pt x="178" y="184"/>
                  <a:pt x="179" y="181"/>
                  <a:pt x="179" y="177"/>
                </a:cubicBezTo>
                <a:cubicBezTo>
                  <a:pt x="179" y="0"/>
                  <a:pt x="179" y="0"/>
                  <a:pt x="179" y="0"/>
                </a:cubicBezTo>
                <a:cubicBezTo>
                  <a:pt x="179" y="0"/>
                  <a:pt x="179" y="0"/>
                  <a:pt x="179" y="0"/>
                </a:cubicBezTo>
                <a:cubicBezTo>
                  <a:pt x="179" y="0"/>
                  <a:pt x="179" y="0"/>
                  <a:pt x="179" y="0"/>
                </a:cubicBezTo>
                <a:cubicBezTo>
                  <a:pt x="356" y="0"/>
                  <a:pt x="356" y="0"/>
                  <a:pt x="356" y="0"/>
                </a:cubicBezTo>
                <a:cubicBezTo>
                  <a:pt x="358" y="0"/>
                  <a:pt x="360" y="0"/>
                  <a:pt x="363" y="1"/>
                </a:cubicBezTo>
                <a:cubicBezTo>
                  <a:pt x="394" y="8"/>
                  <a:pt x="399" y="16"/>
                  <a:pt x="400" y="18"/>
                </a:cubicBezTo>
                <a:cubicBezTo>
                  <a:pt x="401" y="23"/>
                  <a:pt x="392" y="33"/>
                  <a:pt x="386" y="40"/>
                </a:cubicBezTo>
                <a:cubicBezTo>
                  <a:pt x="383" y="42"/>
                  <a:pt x="381" y="45"/>
                  <a:pt x="379" y="47"/>
                </a:cubicBezTo>
                <a:cubicBezTo>
                  <a:pt x="360" y="69"/>
                  <a:pt x="360" y="90"/>
                  <a:pt x="360" y="93"/>
                </a:cubicBezTo>
                <a:cubicBezTo>
                  <a:pt x="360" y="140"/>
                  <a:pt x="399" y="178"/>
                  <a:pt x="445" y="178"/>
                </a:cubicBezTo>
                <a:cubicBezTo>
                  <a:pt x="492" y="178"/>
                  <a:pt x="530" y="140"/>
                  <a:pt x="530" y="93"/>
                </a:cubicBezTo>
                <a:cubicBezTo>
                  <a:pt x="530" y="90"/>
                  <a:pt x="531" y="68"/>
                  <a:pt x="512" y="47"/>
                </a:cubicBezTo>
                <a:cubicBezTo>
                  <a:pt x="510" y="45"/>
                  <a:pt x="508" y="42"/>
                  <a:pt x="505" y="40"/>
                </a:cubicBezTo>
                <a:cubicBezTo>
                  <a:pt x="499" y="33"/>
                  <a:pt x="490" y="23"/>
                  <a:pt x="491" y="18"/>
                </a:cubicBezTo>
                <a:cubicBezTo>
                  <a:pt x="492" y="16"/>
                  <a:pt x="497" y="8"/>
                  <a:pt x="528" y="1"/>
                </a:cubicBezTo>
                <a:cubicBezTo>
                  <a:pt x="530" y="0"/>
                  <a:pt x="533" y="0"/>
                  <a:pt x="535" y="0"/>
                </a:cubicBezTo>
                <a:cubicBezTo>
                  <a:pt x="721" y="0"/>
                  <a:pt x="721" y="0"/>
                  <a:pt x="721" y="0"/>
                </a:cubicBezTo>
                <a:cubicBezTo>
                  <a:pt x="720" y="177"/>
                  <a:pt x="720" y="177"/>
                  <a:pt x="720" y="177"/>
                </a:cubicBezTo>
                <a:cubicBezTo>
                  <a:pt x="720" y="180"/>
                  <a:pt x="720" y="183"/>
                  <a:pt x="719" y="186"/>
                </a:cubicBezTo>
                <a:cubicBezTo>
                  <a:pt x="712" y="219"/>
                  <a:pt x="703" y="229"/>
                  <a:pt x="693" y="229"/>
                </a:cubicBezTo>
                <a:cubicBezTo>
                  <a:pt x="682" y="229"/>
                  <a:pt x="670" y="215"/>
                  <a:pt x="659" y="206"/>
                </a:cubicBezTo>
                <a:cubicBezTo>
                  <a:pt x="642" y="191"/>
                  <a:pt x="624" y="190"/>
                  <a:pt x="620" y="190"/>
                </a:cubicBezTo>
                <a:cubicBezTo>
                  <a:pt x="619" y="190"/>
                  <a:pt x="619" y="190"/>
                  <a:pt x="619" y="190"/>
                </a:cubicBezTo>
                <a:cubicBezTo>
                  <a:pt x="576" y="190"/>
                  <a:pt x="542" y="224"/>
                  <a:pt x="542" y="267"/>
                </a:cubicBezTo>
                <a:cubicBezTo>
                  <a:pt x="542" y="309"/>
                  <a:pt x="576" y="343"/>
                  <a:pt x="619" y="343"/>
                </a:cubicBezTo>
                <a:cubicBezTo>
                  <a:pt x="619" y="343"/>
                  <a:pt x="619" y="343"/>
                  <a:pt x="620" y="343"/>
                </a:cubicBezTo>
                <a:cubicBezTo>
                  <a:pt x="623" y="343"/>
                  <a:pt x="641" y="342"/>
                  <a:pt x="659" y="327"/>
                </a:cubicBezTo>
                <a:cubicBezTo>
                  <a:pt x="670" y="318"/>
                  <a:pt x="682" y="304"/>
                  <a:pt x="693" y="304"/>
                </a:cubicBezTo>
                <a:cubicBezTo>
                  <a:pt x="703" y="304"/>
                  <a:pt x="712" y="314"/>
                  <a:pt x="719" y="348"/>
                </a:cubicBezTo>
                <a:cubicBezTo>
                  <a:pt x="720" y="350"/>
                  <a:pt x="720" y="353"/>
                  <a:pt x="720" y="356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6" name="Freeform 5"/>
          <p:cNvSpPr>
            <a:spLocks/>
          </p:cNvSpPr>
          <p:nvPr/>
        </p:nvSpPr>
        <p:spPr bwMode="auto">
          <a:xfrm rot="18900000">
            <a:off x="4688135" y="4512941"/>
            <a:ext cx="1746078" cy="1746584"/>
          </a:xfrm>
          <a:custGeom>
            <a:avLst/>
            <a:gdLst>
              <a:gd name="T0" fmla="*/ 720 w 720"/>
              <a:gd name="T1" fmla="*/ 534 h 720"/>
              <a:gd name="T2" fmla="*/ 720 w 720"/>
              <a:gd name="T3" fmla="*/ 720 h 720"/>
              <a:gd name="T4" fmla="*/ 720 w 720"/>
              <a:gd name="T5" fmla="*/ 720 h 720"/>
              <a:gd name="T6" fmla="*/ 543 w 720"/>
              <a:gd name="T7" fmla="*/ 720 h 720"/>
              <a:gd name="T8" fmla="*/ 534 w 720"/>
              <a:gd name="T9" fmla="*/ 719 h 720"/>
              <a:gd name="T10" fmla="*/ 513 w 720"/>
              <a:gd name="T11" fmla="*/ 659 h 720"/>
              <a:gd name="T12" fmla="*/ 530 w 720"/>
              <a:gd name="T13" fmla="*/ 618 h 720"/>
              <a:gd name="T14" fmla="*/ 453 w 720"/>
              <a:gd name="T15" fmla="*/ 541 h 720"/>
              <a:gd name="T16" fmla="*/ 376 w 720"/>
              <a:gd name="T17" fmla="*/ 618 h 720"/>
              <a:gd name="T18" fmla="*/ 393 w 720"/>
              <a:gd name="T19" fmla="*/ 659 h 720"/>
              <a:gd name="T20" fmla="*/ 372 w 720"/>
              <a:gd name="T21" fmla="*/ 719 h 720"/>
              <a:gd name="T22" fmla="*/ 363 w 720"/>
              <a:gd name="T23" fmla="*/ 720 h 720"/>
              <a:gd name="T24" fmla="*/ 178 w 720"/>
              <a:gd name="T25" fmla="*/ 720 h 720"/>
              <a:gd name="T26" fmla="*/ 178 w 720"/>
              <a:gd name="T27" fmla="*/ 534 h 720"/>
              <a:gd name="T28" fmla="*/ 177 w 720"/>
              <a:gd name="T29" fmla="*/ 526 h 720"/>
              <a:gd name="T30" fmla="*/ 150 w 720"/>
              <a:gd name="T31" fmla="*/ 482 h 720"/>
              <a:gd name="T32" fmla="*/ 117 w 720"/>
              <a:gd name="T33" fmla="*/ 505 h 720"/>
              <a:gd name="T34" fmla="*/ 77 w 720"/>
              <a:gd name="T35" fmla="*/ 521 h 720"/>
              <a:gd name="T36" fmla="*/ 76 w 720"/>
              <a:gd name="T37" fmla="*/ 521 h 720"/>
              <a:gd name="T38" fmla="*/ 0 w 720"/>
              <a:gd name="T39" fmla="*/ 445 h 720"/>
              <a:gd name="T40" fmla="*/ 76 w 720"/>
              <a:gd name="T41" fmla="*/ 368 h 720"/>
              <a:gd name="T42" fmla="*/ 77 w 720"/>
              <a:gd name="T43" fmla="*/ 368 h 720"/>
              <a:gd name="T44" fmla="*/ 117 w 720"/>
              <a:gd name="T45" fmla="*/ 384 h 720"/>
              <a:gd name="T46" fmla="*/ 150 w 720"/>
              <a:gd name="T47" fmla="*/ 407 h 720"/>
              <a:gd name="T48" fmla="*/ 177 w 720"/>
              <a:gd name="T49" fmla="*/ 364 h 720"/>
              <a:gd name="T50" fmla="*/ 178 w 720"/>
              <a:gd name="T51" fmla="*/ 355 h 720"/>
              <a:gd name="T52" fmla="*/ 178 w 720"/>
              <a:gd name="T53" fmla="*/ 178 h 720"/>
              <a:gd name="T54" fmla="*/ 363 w 720"/>
              <a:gd name="T55" fmla="*/ 178 h 720"/>
              <a:gd name="T56" fmla="*/ 374 w 720"/>
              <a:gd name="T57" fmla="*/ 177 h 720"/>
              <a:gd name="T58" fmla="*/ 423 w 720"/>
              <a:gd name="T59" fmla="*/ 148 h 720"/>
              <a:gd name="T60" fmla="*/ 405 w 720"/>
              <a:gd name="T61" fmla="*/ 110 h 720"/>
              <a:gd name="T62" fmla="*/ 399 w 720"/>
              <a:gd name="T63" fmla="*/ 103 h 720"/>
              <a:gd name="T64" fmla="*/ 385 w 720"/>
              <a:gd name="T65" fmla="*/ 68 h 720"/>
              <a:gd name="T66" fmla="*/ 453 w 720"/>
              <a:gd name="T67" fmla="*/ 0 h 720"/>
              <a:gd name="T68" fmla="*/ 521 w 720"/>
              <a:gd name="T69" fmla="*/ 68 h 720"/>
              <a:gd name="T70" fmla="*/ 521 w 720"/>
              <a:gd name="T71" fmla="*/ 68 h 720"/>
              <a:gd name="T72" fmla="*/ 507 w 720"/>
              <a:gd name="T73" fmla="*/ 103 h 720"/>
              <a:gd name="T74" fmla="*/ 501 w 720"/>
              <a:gd name="T75" fmla="*/ 110 h 720"/>
              <a:gd name="T76" fmla="*/ 483 w 720"/>
              <a:gd name="T77" fmla="*/ 148 h 720"/>
              <a:gd name="T78" fmla="*/ 532 w 720"/>
              <a:gd name="T79" fmla="*/ 177 h 720"/>
              <a:gd name="T80" fmla="*/ 543 w 720"/>
              <a:gd name="T81" fmla="*/ 178 h 720"/>
              <a:gd name="T82" fmla="*/ 720 w 720"/>
              <a:gd name="T83" fmla="*/ 178 h 720"/>
              <a:gd name="T84" fmla="*/ 720 w 720"/>
              <a:gd name="T85" fmla="*/ 355 h 720"/>
              <a:gd name="T86" fmla="*/ 719 w 720"/>
              <a:gd name="T87" fmla="*/ 362 h 720"/>
              <a:gd name="T88" fmla="*/ 701 w 720"/>
              <a:gd name="T89" fmla="*/ 399 h 720"/>
              <a:gd name="T90" fmla="*/ 680 w 720"/>
              <a:gd name="T91" fmla="*/ 385 h 720"/>
              <a:gd name="T92" fmla="*/ 672 w 720"/>
              <a:gd name="T93" fmla="*/ 378 h 720"/>
              <a:gd name="T94" fmla="*/ 627 w 720"/>
              <a:gd name="T95" fmla="*/ 360 h 720"/>
              <a:gd name="T96" fmla="*/ 626 w 720"/>
              <a:gd name="T97" fmla="*/ 360 h 720"/>
              <a:gd name="T98" fmla="*/ 541 w 720"/>
              <a:gd name="T99" fmla="*/ 445 h 720"/>
              <a:gd name="T100" fmla="*/ 626 w 720"/>
              <a:gd name="T101" fmla="*/ 530 h 720"/>
              <a:gd name="T102" fmla="*/ 627 w 720"/>
              <a:gd name="T103" fmla="*/ 530 h 720"/>
              <a:gd name="T104" fmla="*/ 673 w 720"/>
              <a:gd name="T105" fmla="*/ 511 h 720"/>
              <a:gd name="T106" fmla="*/ 680 w 720"/>
              <a:gd name="T107" fmla="*/ 505 h 720"/>
              <a:gd name="T108" fmla="*/ 701 w 720"/>
              <a:gd name="T109" fmla="*/ 490 h 720"/>
              <a:gd name="T110" fmla="*/ 719 w 720"/>
              <a:gd name="T111" fmla="*/ 527 h 720"/>
              <a:gd name="T112" fmla="*/ 720 w 720"/>
              <a:gd name="T113" fmla="*/ 534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720" h="720">
                <a:moveTo>
                  <a:pt x="720" y="534"/>
                </a:moveTo>
                <a:cubicBezTo>
                  <a:pt x="720" y="720"/>
                  <a:pt x="720" y="720"/>
                  <a:pt x="720" y="720"/>
                </a:cubicBezTo>
                <a:cubicBezTo>
                  <a:pt x="720" y="720"/>
                  <a:pt x="720" y="720"/>
                  <a:pt x="720" y="720"/>
                </a:cubicBezTo>
                <a:cubicBezTo>
                  <a:pt x="543" y="720"/>
                  <a:pt x="543" y="720"/>
                  <a:pt x="543" y="720"/>
                </a:cubicBezTo>
                <a:cubicBezTo>
                  <a:pt x="540" y="720"/>
                  <a:pt x="537" y="719"/>
                  <a:pt x="534" y="719"/>
                </a:cubicBezTo>
                <a:cubicBezTo>
                  <a:pt x="463" y="702"/>
                  <a:pt x="496" y="678"/>
                  <a:pt x="513" y="659"/>
                </a:cubicBezTo>
                <a:cubicBezTo>
                  <a:pt x="531" y="639"/>
                  <a:pt x="530" y="618"/>
                  <a:pt x="530" y="618"/>
                </a:cubicBezTo>
                <a:cubicBezTo>
                  <a:pt x="530" y="576"/>
                  <a:pt x="495" y="541"/>
                  <a:pt x="453" y="541"/>
                </a:cubicBezTo>
                <a:cubicBezTo>
                  <a:pt x="411" y="541"/>
                  <a:pt x="376" y="576"/>
                  <a:pt x="376" y="618"/>
                </a:cubicBezTo>
                <a:cubicBezTo>
                  <a:pt x="376" y="618"/>
                  <a:pt x="375" y="639"/>
                  <a:pt x="393" y="659"/>
                </a:cubicBezTo>
                <a:cubicBezTo>
                  <a:pt x="410" y="678"/>
                  <a:pt x="444" y="702"/>
                  <a:pt x="372" y="719"/>
                </a:cubicBezTo>
                <a:cubicBezTo>
                  <a:pt x="369" y="719"/>
                  <a:pt x="366" y="720"/>
                  <a:pt x="363" y="720"/>
                </a:cubicBezTo>
                <a:cubicBezTo>
                  <a:pt x="178" y="720"/>
                  <a:pt x="178" y="720"/>
                  <a:pt x="178" y="720"/>
                </a:cubicBezTo>
                <a:cubicBezTo>
                  <a:pt x="178" y="534"/>
                  <a:pt x="178" y="534"/>
                  <a:pt x="178" y="534"/>
                </a:cubicBezTo>
                <a:cubicBezTo>
                  <a:pt x="178" y="531"/>
                  <a:pt x="178" y="528"/>
                  <a:pt x="177" y="526"/>
                </a:cubicBezTo>
                <a:cubicBezTo>
                  <a:pt x="169" y="492"/>
                  <a:pt x="160" y="482"/>
                  <a:pt x="150" y="482"/>
                </a:cubicBezTo>
                <a:cubicBezTo>
                  <a:pt x="139" y="482"/>
                  <a:pt x="127" y="496"/>
                  <a:pt x="117" y="505"/>
                </a:cubicBezTo>
                <a:cubicBezTo>
                  <a:pt x="99" y="520"/>
                  <a:pt x="81" y="521"/>
                  <a:pt x="77" y="521"/>
                </a:cubicBezTo>
                <a:cubicBezTo>
                  <a:pt x="77" y="521"/>
                  <a:pt x="76" y="521"/>
                  <a:pt x="76" y="521"/>
                </a:cubicBezTo>
                <a:cubicBezTo>
                  <a:pt x="34" y="521"/>
                  <a:pt x="0" y="487"/>
                  <a:pt x="0" y="445"/>
                </a:cubicBezTo>
                <a:cubicBezTo>
                  <a:pt x="0" y="402"/>
                  <a:pt x="34" y="368"/>
                  <a:pt x="76" y="368"/>
                </a:cubicBezTo>
                <a:cubicBezTo>
                  <a:pt x="76" y="368"/>
                  <a:pt x="76" y="368"/>
                  <a:pt x="77" y="368"/>
                </a:cubicBezTo>
                <a:cubicBezTo>
                  <a:pt x="81" y="368"/>
                  <a:pt x="99" y="369"/>
                  <a:pt x="117" y="384"/>
                </a:cubicBezTo>
                <a:cubicBezTo>
                  <a:pt x="127" y="393"/>
                  <a:pt x="139" y="407"/>
                  <a:pt x="150" y="407"/>
                </a:cubicBezTo>
                <a:cubicBezTo>
                  <a:pt x="160" y="407"/>
                  <a:pt x="169" y="397"/>
                  <a:pt x="177" y="364"/>
                </a:cubicBezTo>
                <a:cubicBezTo>
                  <a:pt x="178" y="361"/>
                  <a:pt x="178" y="358"/>
                  <a:pt x="178" y="355"/>
                </a:cubicBezTo>
                <a:cubicBezTo>
                  <a:pt x="178" y="178"/>
                  <a:pt x="178" y="178"/>
                  <a:pt x="178" y="178"/>
                </a:cubicBezTo>
                <a:cubicBezTo>
                  <a:pt x="363" y="178"/>
                  <a:pt x="363" y="178"/>
                  <a:pt x="363" y="178"/>
                </a:cubicBezTo>
                <a:cubicBezTo>
                  <a:pt x="367" y="178"/>
                  <a:pt x="371" y="177"/>
                  <a:pt x="374" y="177"/>
                </a:cubicBezTo>
                <a:cubicBezTo>
                  <a:pt x="404" y="170"/>
                  <a:pt x="419" y="161"/>
                  <a:pt x="423" y="148"/>
                </a:cubicBezTo>
                <a:cubicBezTo>
                  <a:pt x="428" y="134"/>
                  <a:pt x="416" y="121"/>
                  <a:pt x="405" y="110"/>
                </a:cubicBezTo>
                <a:cubicBezTo>
                  <a:pt x="403" y="107"/>
                  <a:pt x="401" y="105"/>
                  <a:pt x="399" y="103"/>
                </a:cubicBezTo>
                <a:cubicBezTo>
                  <a:pt x="384" y="86"/>
                  <a:pt x="385" y="69"/>
                  <a:pt x="385" y="68"/>
                </a:cubicBezTo>
                <a:cubicBezTo>
                  <a:pt x="385" y="30"/>
                  <a:pt x="415" y="0"/>
                  <a:pt x="453" y="0"/>
                </a:cubicBezTo>
                <a:cubicBezTo>
                  <a:pt x="491" y="0"/>
                  <a:pt x="521" y="30"/>
                  <a:pt x="521" y="68"/>
                </a:cubicBezTo>
                <a:cubicBezTo>
                  <a:pt x="521" y="68"/>
                  <a:pt x="521" y="68"/>
                  <a:pt x="521" y="68"/>
                </a:cubicBezTo>
                <a:cubicBezTo>
                  <a:pt x="521" y="69"/>
                  <a:pt x="522" y="86"/>
                  <a:pt x="507" y="103"/>
                </a:cubicBezTo>
                <a:cubicBezTo>
                  <a:pt x="505" y="105"/>
                  <a:pt x="503" y="107"/>
                  <a:pt x="501" y="110"/>
                </a:cubicBezTo>
                <a:cubicBezTo>
                  <a:pt x="490" y="121"/>
                  <a:pt x="479" y="134"/>
                  <a:pt x="483" y="148"/>
                </a:cubicBezTo>
                <a:cubicBezTo>
                  <a:pt x="487" y="161"/>
                  <a:pt x="502" y="170"/>
                  <a:pt x="532" y="177"/>
                </a:cubicBezTo>
                <a:cubicBezTo>
                  <a:pt x="536" y="177"/>
                  <a:pt x="539" y="178"/>
                  <a:pt x="543" y="178"/>
                </a:cubicBezTo>
                <a:cubicBezTo>
                  <a:pt x="720" y="178"/>
                  <a:pt x="720" y="178"/>
                  <a:pt x="720" y="178"/>
                </a:cubicBezTo>
                <a:cubicBezTo>
                  <a:pt x="720" y="355"/>
                  <a:pt x="720" y="355"/>
                  <a:pt x="720" y="355"/>
                </a:cubicBezTo>
                <a:cubicBezTo>
                  <a:pt x="720" y="357"/>
                  <a:pt x="720" y="360"/>
                  <a:pt x="719" y="362"/>
                </a:cubicBezTo>
                <a:cubicBezTo>
                  <a:pt x="711" y="396"/>
                  <a:pt x="703" y="399"/>
                  <a:pt x="701" y="399"/>
                </a:cubicBezTo>
                <a:cubicBezTo>
                  <a:pt x="695" y="399"/>
                  <a:pt x="687" y="391"/>
                  <a:pt x="680" y="385"/>
                </a:cubicBezTo>
                <a:cubicBezTo>
                  <a:pt x="677" y="382"/>
                  <a:pt x="675" y="380"/>
                  <a:pt x="672" y="378"/>
                </a:cubicBezTo>
                <a:cubicBezTo>
                  <a:pt x="653" y="361"/>
                  <a:pt x="633" y="360"/>
                  <a:pt x="627" y="360"/>
                </a:cubicBezTo>
                <a:cubicBezTo>
                  <a:pt x="626" y="360"/>
                  <a:pt x="626" y="360"/>
                  <a:pt x="626" y="360"/>
                </a:cubicBezTo>
                <a:cubicBezTo>
                  <a:pt x="580" y="360"/>
                  <a:pt x="541" y="398"/>
                  <a:pt x="541" y="445"/>
                </a:cubicBezTo>
                <a:cubicBezTo>
                  <a:pt x="541" y="491"/>
                  <a:pt x="580" y="530"/>
                  <a:pt x="626" y="530"/>
                </a:cubicBezTo>
                <a:cubicBezTo>
                  <a:pt x="627" y="530"/>
                  <a:pt x="627" y="530"/>
                  <a:pt x="627" y="530"/>
                </a:cubicBezTo>
                <a:cubicBezTo>
                  <a:pt x="633" y="530"/>
                  <a:pt x="653" y="528"/>
                  <a:pt x="673" y="511"/>
                </a:cubicBezTo>
                <a:cubicBezTo>
                  <a:pt x="675" y="509"/>
                  <a:pt x="677" y="507"/>
                  <a:pt x="680" y="505"/>
                </a:cubicBezTo>
                <a:cubicBezTo>
                  <a:pt x="687" y="498"/>
                  <a:pt x="695" y="490"/>
                  <a:pt x="701" y="490"/>
                </a:cubicBezTo>
                <a:cubicBezTo>
                  <a:pt x="703" y="490"/>
                  <a:pt x="711" y="493"/>
                  <a:pt x="719" y="527"/>
                </a:cubicBezTo>
                <a:cubicBezTo>
                  <a:pt x="720" y="530"/>
                  <a:pt x="720" y="532"/>
                  <a:pt x="720" y="534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 rot="18900000">
            <a:off x="4035591" y="3248198"/>
            <a:ext cx="1746078" cy="1746584"/>
          </a:xfrm>
          <a:custGeom>
            <a:avLst/>
            <a:gdLst>
              <a:gd name="T0" fmla="*/ 720 w 720"/>
              <a:gd name="T1" fmla="*/ 453 h 720"/>
              <a:gd name="T2" fmla="*/ 652 w 720"/>
              <a:gd name="T3" fmla="*/ 522 h 720"/>
              <a:gd name="T4" fmla="*/ 652 w 720"/>
              <a:gd name="T5" fmla="*/ 522 h 720"/>
              <a:gd name="T6" fmla="*/ 639 w 720"/>
              <a:gd name="T7" fmla="*/ 520 h 720"/>
              <a:gd name="T8" fmla="*/ 617 w 720"/>
              <a:gd name="T9" fmla="*/ 507 h 720"/>
              <a:gd name="T10" fmla="*/ 610 w 720"/>
              <a:gd name="T11" fmla="*/ 501 h 720"/>
              <a:gd name="T12" fmla="*/ 578 w 720"/>
              <a:gd name="T13" fmla="*/ 482 h 720"/>
              <a:gd name="T14" fmla="*/ 543 w 720"/>
              <a:gd name="T15" fmla="*/ 532 h 720"/>
              <a:gd name="T16" fmla="*/ 542 w 720"/>
              <a:gd name="T17" fmla="*/ 543 h 720"/>
              <a:gd name="T18" fmla="*/ 542 w 720"/>
              <a:gd name="T19" fmla="*/ 720 h 720"/>
              <a:gd name="T20" fmla="*/ 542 w 720"/>
              <a:gd name="T21" fmla="*/ 720 h 720"/>
              <a:gd name="T22" fmla="*/ 542 w 720"/>
              <a:gd name="T23" fmla="*/ 720 h 720"/>
              <a:gd name="T24" fmla="*/ 365 w 720"/>
              <a:gd name="T25" fmla="*/ 720 h 720"/>
              <a:gd name="T26" fmla="*/ 358 w 720"/>
              <a:gd name="T27" fmla="*/ 719 h 720"/>
              <a:gd name="T28" fmla="*/ 321 w 720"/>
              <a:gd name="T29" fmla="*/ 702 h 720"/>
              <a:gd name="T30" fmla="*/ 335 w 720"/>
              <a:gd name="T31" fmla="*/ 680 h 720"/>
              <a:gd name="T32" fmla="*/ 342 w 720"/>
              <a:gd name="T33" fmla="*/ 673 h 720"/>
              <a:gd name="T34" fmla="*/ 360 w 720"/>
              <a:gd name="T35" fmla="*/ 627 h 720"/>
              <a:gd name="T36" fmla="*/ 275 w 720"/>
              <a:gd name="T37" fmla="*/ 542 h 720"/>
              <a:gd name="T38" fmla="*/ 190 w 720"/>
              <a:gd name="T39" fmla="*/ 627 h 720"/>
              <a:gd name="T40" fmla="*/ 208 w 720"/>
              <a:gd name="T41" fmla="*/ 673 h 720"/>
              <a:gd name="T42" fmla="*/ 215 w 720"/>
              <a:gd name="T43" fmla="*/ 680 h 720"/>
              <a:gd name="T44" fmla="*/ 229 w 720"/>
              <a:gd name="T45" fmla="*/ 702 h 720"/>
              <a:gd name="T46" fmla="*/ 192 w 720"/>
              <a:gd name="T47" fmla="*/ 719 h 720"/>
              <a:gd name="T48" fmla="*/ 185 w 720"/>
              <a:gd name="T49" fmla="*/ 720 h 720"/>
              <a:gd name="T50" fmla="*/ 0 w 720"/>
              <a:gd name="T51" fmla="*/ 720 h 720"/>
              <a:gd name="T52" fmla="*/ 0 w 720"/>
              <a:gd name="T53" fmla="*/ 543 h 720"/>
              <a:gd name="T54" fmla="*/ 1 w 720"/>
              <a:gd name="T55" fmla="*/ 534 h 720"/>
              <a:gd name="T56" fmla="*/ 28 w 720"/>
              <a:gd name="T57" fmla="*/ 491 h 720"/>
              <a:gd name="T58" fmla="*/ 61 w 720"/>
              <a:gd name="T59" fmla="*/ 514 h 720"/>
              <a:gd name="T60" fmla="*/ 101 w 720"/>
              <a:gd name="T61" fmla="*/ 530 h 720"/>
              <a:gd name="T62" fmla="*/ 102 w 720"/>
              <a:gd name="T63" fmla="*/ 530 h 720"/>
              <a:gd name="T64" fmla="*/ 178 w 720"/>
              <a:gd name="T65" fmla="*/ 453 h 720"/>
              <a:gd name="T66" fmla="*/ 102 w 720"/>
              <a:gd name="T67" fmla="*/ 377 h 720"/>
              <a:gd name="T68" fmla="*/ 101 w 720"/>
              <a:gd name="T69" fmla="*/ 377 h 720"/>
              <a:gd name="T70" fmla="*/ 61 w 720"/>
              <a:gd name="T71" fmla="*/ 393 h 720"/>
              <a:gd name="T72" fmla="*/ 28 w 720"/>
              <a:gd name="T73" fmla="*/ 416 h 720"/>
              <a:gd name="T74" fmla="*/ 1 w 720"/>
              <a:gd name="T75" fmla="*/ 373 h 720"/>
              <a:gd name="T76" fmla="*/ 0 w 720"/>
              <a:gd name="T77" fmla="*/ 364 h 720"/>
              <a:gd name="T78" fmla="*/ 0 w 720"/>
              <a:gd name="T79" fmla="*/ 178 h 720"/>
              <a:gd name="T80" fmla="*/ 185 w 720"/>
              <a:gd name="T81" fmla="*/ 178 h 720"/>
              <a:gd name="T82" fmla="*/ 194 w 720"/>
              <a:gd name="T83" fmla="*/ 177 h 720"/>
              <a:gd name="T84" fmla="*/ 215 w 720"/>
              <a:gd name="T85" fmla="*/ 117 h 720"/>
              <a:gd name="T86" fmla="*/ 198 w 720"/>
              <a:gd name="T87" fmla="*/ 77 h 720"/>
              <a:gd name="T88" fmla="*/ 275 w 720"/>
              <a:gd name="T89" fmla="*/ 0 h 720"/>
              <a:gd name="T90" fmla="*/ 352 w 720"/>
              <a:gd name="T91" fmla="*/ 77 h 720"/>
              <a:gd name="T92" fmla="*/ 335 w 720"/>
              <a:gd name="T93" fmla="*/ 117 h 720"/>
              <a:gd name="T94" fmla="*/ 356 w 720"/>
              <a:gd name="T95" fmla="*/ 177 h 720"/>
              <a:gd name="T96" fmla="*/ 365 w 720"/>
              <a:gd name="T97" fmla="*/ 178 h 720"/>
              <a:gd name="T98" fmla="*/ 542 w 720"/>
              <a:gd name="T99" fmla="*/ 178 h 720"/>
              <a:gd name="T100" fmla="*/ 542 w 720"/>
              <a:gd name="T101" fmla="*/ 364 h 720"/>
              <a:gd name="T102" fmla="*/ 543 w 720"/>
              <a:gd name="T103" fmla="*/ 374 h 720"/>
              <a:gd name="T104" fmla="*/ 578 w 720"/>
              <a:gd name="T105" fmla="*/ 424 h 720"/>
              <a:gd name="T106" fmla="*/ 610 w 720"/>
              <a:gd name="T107" fmla="*/ 406 h 720"/>
              <a:gd name="T108" fmla="*/ 617 w 720"/>
              <a:gd name="T109" fmla="*/ 399 h 720"/>
              <a:gd name="T110" fmla="*/ 651 w 720"/>
              <a:gd name="T111" fmla="*/ 385 h 720"/>
              <a:gd name="T112" fmla="*/ 652 w 720"/>
              <a:gd name="T113" fmla="*/ 385 h 720"/>
              <a:gd name="T114" fmla="*/ 720 w 720"/>
              <a:gd name="T115" fmla="*/ 453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720" h="720">
                <a:moveTo>
                  <a:pt x="720" y="453"/>
                </a:moveTo>
                <a:cubicBezTo>
                  <a:pt x="720" y="491"/>
                  <a:pt x="690" y="522"/>
                  <a:pt x="652" y="522"/>
                </a:cubicBezTo>
                <a:cubicBezTo>
                  <a:pt x="652" y="522"/>
                  <a:pt x="652" y="522"/>
                  <a:pt x="652" y="522"/>
                </a:cubicBezTo>
                <a:cubicBezTo>
                  <a:pt x="650" y="522"/>
                  <a:pt x="645" y="522"/>
                  <a:pt x="639" y="520"/>
                </a:cubicBezTo>
                <a:cubicBezTo>
                  <a:pt x="633" y="518"/>
                  <a:pt x="625" y="514"/>
                  <a:pt x="617" y="507"/>
                </a:cubicBezTo>
                <a:cubicBezTo>
                  <a:pt x="615" y="505"/>
                  <a:pt x="612" y="503"/>
                  <a:pt x="610" y="501"/>
                </a:cubicBezTo>
                <a:cubicBezTo>
                  <a:pt x="600" y="492"/>
                  <a:pt x="590" y="482"/>
                  <a:pt x="578" y="482"/>
                </a:cubicBezTo>
                <a:cubicBezTo>
                  <a:pt x="557" y="482"/>
                  <a:pt x="549" y="509"/>
                  <a:pt x="543" y="532"/>
                </a:cubicBezTo>
                <a:cubicBezTo>
                  <a:pt x="542" y="536"/>
                  <a:pt x="542" y="539"/>
                  <a:pt x="542" y="543"/>
                </a:cubicBezTo>
                <a:cubicBezTo>
                  <a:pt x="542" y="720"/>
                  <a:pt x="542" y="720"/>
                  <a:pt x="542" y="720"/>
                </a:cubicBezTo>
                <a:cubicBezTo>
                  <a:pt x="542" y="720"/>
                  <a:pt x="542" y="720"/>
                  <a:pt x="542" y="720"/>
                </a:cubicBezTo>
                <a:cubicBezTo>
                  <a:pt x="542" y="720"/>
                  <a:pt x="542" y="720"/>
                  <a:pt x="542" y="720"/>
                </a:cubicBezTo>
                <a:cubicBezTo>
                  <a:pt x="365" y="720"/>
                  <a:pt x="365" y="720"/>
                  <a:pt x="365" y="720"/>
                </a:cubicBezTo>
                <a:cubicBezTo>
                  <a:pt x="362" y="720"/>
                  <a:pt x="360" y="720"/>
                  <a:pt x="358" y="719"/>
                </a:cubicBezTo>
                <a:cubicBezTo>
                  <a:pt x="326" y="712"/>
                  <a:pt x="322" y="704"/>
                  <a:pt x="321" y="702"/>
                </a:cubicBezTo>
                <a:cubicBezTo>
                  <a:pt x="319" y="697"/>
                  <a:pt x="328" y="687"/>
                  <a:pt x="335" y="680"/>
                </a:cubicBezTo>
                <a:cubicBezTo>
                  <a:pt x="337" y="678"/>
                  <a:pt x="340" y="675"/>
                  <a:pt x="342" y="673"/>
                </a:cubicBezTo>
                <a:cubicBezTo>
                  <a:pt x="360" y="652"/>
                  <a:pt x="360" y="630"/>
                  <a:pt x="360" y="627"/>
                </a:cubicBezTo>
                <a:cubicBezTo>
                  <a:pt x="360" y="580"/>
                  <a:pt x="322" y="542"/>
                  <a:pt x="275" y="542"/>
                </a:cubicBezTo>
                <a:cubicBezTo>
                  <a:pt x="228" y="542"/>
                  <a:pt x="190" y="580"/>
                  <a:pt x="190" y="627"/>
                </a:cubicBezTo>
                <a:cubicBezTo>
                  <a:pt x="190" y="630"/>
                  <a:pt x="190" y="652"/>
                  <a:pt x="208" y="673"/>
                </a:cubicBezTo>
                <a:cubicBezTo>
                  <a:pt x="210" y="675"/>
                  <a:pt x="213" y="678"/>
                  <a:pt x="215" y="680"/>
                </a:cubicBezTo>
                <a:cubicBezTo>
                  <a:pt x="222" y="687"/>
                  <a:pt x="231" y="697"/>
                  <a:pt x="229" y="702"/>
                </a:cubicBezTo>
                <a:cubicBezTo>
                  <a:pt x="229" y="704"/>
                  <a:pt x="224" y="712"/>
                  <a:pt x="192" y="719"/>
                </a:cubicBezTo>
                <a:cubicBezTo>
                  <a:pt x="190" y="720"/>
                  <a:pt x="188" y="720"/>
                  <a:pt x="185" y="720"/>
                </a:cubicBezTo>
                <a:cubicBezTo>
                  <a:pt x="0" y="720"/>
                  <a:pt x="0" y="720"/>
                  <a:pt x="0" y="720"/>
                </a:cubicBezTo>
                <a:cubicBezTo>
                  <a:pt x="0" y="543"/>
                  <a:pt x="0" y="543"/>
                  <a:pt x="0" y="543"/>
                </a:cubicBezTo>
                <a:cubicBezTo>
                  <a:pt x="0" y="540"/>
                  <a:pt x="0" y="537"/>
                  <a:pt x="1" y="534"/>
                </a:cubicBezTo>
                <a:cubicBezTo>
                  <a:pt x="9" y="501"/>
                  <a:pt x="18" y="491"/>
                  <a:pt x="28" y="491"/>
                </a:cubicBezTo>
                <a:cubicBezTo>
                  <a:pt x="39" y="491"/>
                  <a:pt x="51" y="505"/>
                  <a:pt x="61" y="514"/>
                </a:cubicBezTo>
                <a:cubicBezTo>
                  <a:pt x="79" y="529"/>
                  <a:pt x="97" y="530"/>
                  <a:pt x="101" y="530"/>
                </a:cubicBezTo>
                <a:cubicBezTo>
                  <a:pt x="101" y="530"/>
                  <a:pt x="102" y="530"/>
                  <a:pt x="102" y="530"/>
                </a:cubicBezTo>
                <a:cubicBezTo>
                  <a:pt x="144" y="530"/>
                  <a:pt x="178" y="496"/>
                  <a:pt x="178" y="453"/>
                </a:cubicBezTo>
                <a:cubicBezTo>
                  <a:pt x="178" y="411"/>
                  <a:pt x="144" y="377"/>
                  <a:pt x="102" y="377"/>
                </a:cubicBezTo>
                <a:cubicBezTo>
                  <a:pt x="102" y="377"/>
                  <a:pt x="101" y="377"/>
                  <a:pt x="101" y="377"/>
                </a:cubicBezTo>
                <a:cubicBezTo>
                  <a:pt x="97" y="377"/>
                  <a:pt x="79" y="378"/>
                  <a:pt x="61" y="393"/>
                </a:cubicBezTo>
                <a:cubicBezTo>
                  <a:pt x="51" y="402"/>
                  <a:pt x="39" y="416"/>
                  <a:pt x="28" y="416"/>
                </a:cubicBezTo>
                <a:cubicBezTo>
                  <a:pt x="18" y="416"/>
                  <a:pt x="9" y="406"/>
                  <a:pt x="1" y="373"/>
                </a:cubicBezTo>
                <a:cubicBezTo>
                  <a:pt x="0" y="370"/>
                  <a:pt x="0" y="367"/>
                  <a:pt x="0" y="364"/>
                </a:cubicBezTo>
                <a:cubicBezTo>
                  <a:pt x="0" y="178"/>
                  <a:pt x="0" y="178"/>
                  <a:pt x="0" y="178"/>
                </a:cubicBezTo>
                <a:cubicBezTo>
                  <a:pt x="185" y="178"/>
                  <a:pt x="185" y="178"/>
                  <a:pt x="185" y="178"/>
                </a:cubicBezTo>
                <a:cubicBezTo>
                  <a:pt x="188" y="178"/>
                  <a:pt x="191" y="178"/>
                  <a:pt x="194" y="177"/>
                </a:cubicBezTo>
                <a:cubicBezTo>
                  <a:pt x="266" y="161"/>
                  <a:pt x="232" y="137"/>
                  <a:pt x="215" y="117"/>
                </a:cubicBezTo>
                <a:cubicBezTo>
                  <a:pt x="197" y="97"/>
                  <a:pt x="198" y="77"/>
                  <a:pt x="198" y="77"/>
                </a:cubicBezTo>
                <a:cubicBezTo>
                  <a:pt x="198" y="34"/>
                  <a:pt x="233" y="0"/>
                  <a:pt x="275" y="0"/>
                </a:cubicBezTo>
                <a:cubicBezTo>
                  <a:pt x="317" y="0"/>
                  <a:pt x="352" y="34"/>
                  <a:pt x="352" y="77"/>
                </a:cubicBezTo>
                <a:cubicBezTo>
                  <a:pt x="352" y="77"/>
                  <a:pt x="353" y="97"/>
                  <a:pt x="335" y="117"/>
                </a:cubicBezTo>
                <a:cubicBezTo>
                  <a:pt x="318" y="137"/>
                  <a:pt x="285" y="161"/>
                  <a:pt x="356" y="177"/>
                </a:cubicBezTo>
                <a:cubicBezTo>
                  <a:pt x="359" y="178"/>
                  <a:pt x="362" y="178"/>
                  <a:pt x="365" y="178"/>
                </a:cubicBezTo>
                <a:cubicBezTo>
                  <a:pt x="542" y="178"/>
                  <a:pt x="542" y="178"/>
                  <a:pt x="542" y="178"/>
                </a:cubicBezTo>
                <a:cubicBezTo>
                  <a:pt x="542" y="364"/>
                  <a:pt x="542" y="364"/>
                  <a:pt x="542" y="364"/>
                </a:cubicBezTo>
                <a:cubicBezTo>
                  <a:pt x="542" y="367"/>
                  <a:pt x="542" y="371"/>
                  <a:pt x="543" y="374"/>
                </a:cubicBezTo>
                <a:cubicBezTo>
                  <a:pt x="549" y="398"/>
                  <a:pt x="557" y="424"/>
                  <a:pt x="578" y="424"/>
                </a:cubicBezTo>
                <a:cubicBezTo>
                  <a:pt x="590" y="424"/>
                  <a:pt x="600" y="415"/>
                  <a:pt x="610" y="406"/>
                </a:cubicBezTo>
                <a:cubicBezTo>
                  <a:pt x="612" y="403"/>
                  <a:pt x="615" y="401"/>
                  <a:pt x="617" y="399"/>
                </a:cubicBezTo>
                <a:cubicBezTo>
                  <a:pt x="633" y="386"/>
                  <a:pt x="648" y="385"/>
                  <a:pt x="651" y="385"/>
                </a:cubicBezTo>
                <a:cubicBezTo>
                  <a:pt x="652" y="385"/>
                  <a:pt x="652" y="385"/>
                  <a:pt x="652" y="385"/>
                </a:cubicBezTo>
                <a:cubicBezTo>
                  <a:pt x="690" y="385"/>
                  <a:pt x="720" y="416"/>
                  <a:pt x="720" y="453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</p:txBody>
      </p:sp>
      <p:cxnSp>
        <p:nvCxnSpPr>
          <p:cNvPr id="8" name="직선 연결선 250"/>
          <p:cNvCxnSpPr/>
          <p:nvPr/>
        </p:nvCxnSpPr>
        <p:spPr>
          <a:xfrm>
            <a:off x="3673964" y="3788529"/>
            <a:ext cx="326272" cy="0"/>
          </a:xfrm>
          <a:prstGeom prst="line">
            <a:avLst/>
          </a:prstGeom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1"/>
            </a:gradFill>
            <a:prstDash val="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250"/>
          <p:cNvCxnSpPr/>
          <p:nvPr/>
        </p:nvCxnSpPr>
        <p:spPr>
          <a:xfrm>
            <a:off x="3745507" y="6056161"/>
            <a:ext cx="1191732" cy="0"/>
          </a:xfrm>
          <a:prstGeom prst="line">
            <a:avLst/>
          </a:prstGeom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1"/>
            </a:gradFill>
            <a:prstDash val="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250"/>
          <p:cNvCxnSpPr/>
          <p:nvPr/>
        </p:nvCxnSpPr>
        <p:spPr>
          <a:xfrm flipH="1">
            <a:off x="6746758" y="2819228"/>
            <a:ext cx="1426021" cy="0"/>
          </a:xfrm>
          <a:prstGeom prst="line">
            <a:avLst/>
          </a:prstGeom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1"/>
            </a:gradFill>
            <a:prstDash val="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250"/>
          <p:cNvCxnSpPr/>
          <p:nvPr/>
        </p:nvCxnSpPr>
        <p:spPr>
          <a:xfrm flipH="1">
            <a:off x="7719384" y="5090163"/>
            <a:ext cx="453394" cy="0"/>
          </a:xfrm>
          <a:prstGeom prst="line">
            <a:avLst/>
          </a:prstGeom>
          <a:ln w="63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tx1">
                    <a:lumMod val="75000"/>
                    <a:lumOff val="25000"/>
                  </a:schemeClr>
                </a:gs>
              </a:gsLst>
              <a:lin ang="5400000" scaled="1"/>
            </a:gradFill>
            <a:prstDash val="dash"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4393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_文本框 2"/>
          <p:cNvSpPr txBox="1"/>
          <p:nvPr>
            <p:custDataLst>
              <p:tags r:id="rId1"/>
            </p:custDataLst>
          </p:nvPr>
        </p:nvSpPr>
        <p:spPr>
          <a:xfrm>
            <a:off x="448620" y="236925"/>
            <a:ext cx="31014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i="1">
                <a:solidFill>
                  <a:schemeClr val="bg1"/>
                </a:solidFill>
                <a:effectLst>
                  <a:outerShdw blurRad="76200" dist="50800" dir="2700000" sx="101000" sy="101000" algn="tl" rotWithShape="0">
                    <a:prstClr val="black">
                      <a:alpha val="80000"/>
                    </a:prstClr>
                  </a:outerShdw>
                </a:effectLst>
                <a:latin typeface="나눔스퀘어 네오 Bold" panose="00000800000000000000" pitchFamily="2" charset="-127"/>
                <a:cs typeface="+mn-ea"/>
                <a:sym typeface="+mn-lt"/>
              </a:rPr>
              <a:t>참고 자료</a:t>
            </a:r>
            <a:endParaRPr lang="zh-CN" altLang="en-US" sz="2000" i="1" dirty="0">
              <a:solidFill>
                <a:schemeClr val="bg1"/>
              </a:solidFill>
              <a:effectLst>
                <a:outerShdw blurRad="76200" dist="50800" dir="2700000" sx="101000" sy="101000" algn="tl" rotWithShape="0">
                  <a:prstClr val="black">
                    <a:alpha val="80000"/>
                  </a:prstClr>
                </a:outerShdw>
              </a:effectLst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16" name="矩形 3">
            <a:extLst>
              <a:ext uri="{FF2B5EF4-FFF2-40B4-BE49-F238E27FC236}">
                <a16:creationId xmlns:a16="http://schemas.microsoft.com/office/drawing/2014/main" id="{7F624BA7-C21A-4A28-AD0E-DDA425E82A36}"/>
              </a:ext>
            </a:extLst>
          </p:cNvPr>
          <p:cNvSpPr/>
          <p:nvPr/>
        </p:nvSpPr>
        <p:spPr>
          <a:xfrm>
            <a:off x="448620" y="1205004"/>
            <a:ext cx="11255700" cy="4027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en-US" altLang="zh-CN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PPT 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양식</a:t>
            </a:r>
            <a:endParaRPr lang="en-US" altLang="ko-KR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  <a:p>
            <a:pPr lvl="0">
              <a:lnSpc>
                <a:spcPct val="130000"/>
              </a:lnSpc>
            </a:pPr>
            <a:r>
              <a:rPr lang="en-US" altLang="ko-KR" b="0" i="0" dirty="0">
                <a:effectLst/>
                <a:latin typeface="나눔스퀘어 네오 Bold" panose="00000800000000000000" pitchFamily="2" charset="-127"/>
                <a:ea typeface="나눔스퀘어 네오 Bold" panose="00000800000000000000" pitchFamily="2" charset="-127"/>
                <a:hlinkClick r:id="rId4" tooltip="https://www.freeppt7.com/article/black-creative-business-ppt-template.html"/>
              </a:rPr>
              <a:t>https://www.freeppt7.com/article/black-creative-business-ppt-template.html</a:t>
            </a:r>
            <a:endParaRPr lang="en-US" altLang="zh-CN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  <a:p>
            <a:pPr lvl="0">
              <a:lnSpc>
                <a:spcPct val="130000"/>
              </a:lnSpc>
            </a:pPr>
            <a:endParaRPr lang="en-US" altLang="ko-KR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  <a:p>
            <a:pPr lvl="0">
              <a:lnSpc>
                <a:spcPct val="13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통계자료</a:t>
            </a:r>
            <a:endParaRPr lang="en-US" altLang="ko-KR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  <a:p>
            <a:pPr lvl="0">
              <a:lnSpc>
                <a:spcPct val="130000"/>
              </a:lnSpc>
            </a:pPr>
            <a:r>
              <a:rPr lang="en-US" altLang="zh-CN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  <a:hlinkClick r:id="rId5"/>
              </a:rPr>
              <a:t>https://kostat.go.kr/board.es?mid=a10301010000&amp;bid=10820&amp;act=view&amp;list_no=427252</a:t>
            </a:r>
            <a:endParaRPr lang="en-US" altLang="zh-CN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  <a:p>
            <a:pPr lvl="0">
              <a:lnSpc>
                <a:spcPct val="130000"/>
              </a:lnSpc>
            </a:pPr>
            <a:endParaRPr lang="en-US" altLang="zh-CN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  <a:p>
            <a:pPr lvl="0">
              <a:lnSpc>
                <a:spcPct val="13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그림 자료</a:t>
            </a:r>
            <a:endParaRPr lang="en-US" altLang="ko-KR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  <a:p>
            <a:pPr lvl="0">
              <a:lnSpc>
                <a:spcPct val="130000"/>
              </a:lnSpc>
            </a:pPr>
            <a:r>
              <a:rPr lang="en-US" altLang="zh-CN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  <a:hlinkClick r:id="rId6"/>
              </a:rPr>
              <a:t>https://www.vecteezy.com/vector-art/4233305-people-working-and-health-effects-office-syndrome-body-pain-line-icon</a:t>
            </a:r>
            <a:endParaRPr lang="en-US" altLang="zh-CN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  <a:p>
            <a:pPr lvl="0">
              <a:lnSpc>
                <a:spcPct val="130000"/>
              </a:lnSpc>
            </a:pPr>
            <a:endParaRPr lang="en-US" altLang="zh-CN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  <a:p>
            <a:pPr lvl="0">
              <a:lnSpc>
                <a:spcPct val="130000"/>
              </a:lnSpc>
            </a:pPr>
            <a:endParaRPr lang="zh-CN" altLang="en-US" dirty="0">
              <a:solidFill>
                <a:schemeClr val="bg1"/>
              </a:solidFill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94624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7430585" y="1463533"/>
            <a:ext cx="26009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28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연구 배경</a:t>
            </a:r>
            <a:endParaRPr lang="zh-CN" altLang="en-US" sz="2800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430585" y="2663289"/>
            <a:ext cx="29208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과제 목표</a:t>
            </a:r>
            <a:endParaRPr lang="zh-CN" altLang="en-US" sz="2800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430585" y="3863045"/>
            <a:ext cx="26009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진행 과정</a:t>
            </a:r>
            <a:endParaRPr lang="zh-CN" altLang="en-US" sz="2800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430585" y="5062801"/>
            <a:ext cx="29208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개발 결과</a:t>
            </a:r>
            <a:endParaRPr lang="zh-CN" altLang="en-US" sz="2800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776283" y="2648560"/>
            <a:ext cx="41308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라운드OTF Regular" panose="020B0600000101010101" pitchFamily="34" charset="-127"/>
                <a:ea typeface="나눔스퀘어라운드OTF Regular" panose="020B0600000101010101" pitchFamily="34" charset="-127"/>
                <a:cs typeface="+mn-ea"/>
                <a:sym typeface="+mn-lt"/>
              </a:rPr>
              <a:t>CONTENTS</a:t>
            </a:r>
            <a:endParaRPr lang="zh-CN" altLang="en-US" sz="5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라운드OTF Regular" panose="020B0600000101010101" pitchFamily="34" charset="-127"/>
              <a:ea typeface="나눔스퀘어라운드OTF Regular" panose="020B0600000101010101" pitchFamily="34" charset="-127"/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370544" y="1309645"/>
            <a:ext cx="10858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1</a:t>
            </a:r>
            <a:endParaRPr lang="zh-CN" altLang="en-US" sz="48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284819" y="2509401"/>
            <a:ext cx="10858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2</a:t>
            </a:r>
            <a:endParaRPr lang="zh-CN" altLang="en-US" sz="48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284819" y="3709157"/>
            <a:ext cx="10858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3</a:t>
            </a:r>
            <a:endParaRPr lang="zh-CN" altLang="en-US" sz="48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6284819" y="4908913"/>
            <a:ext cx="10858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4</a:t>
            </a:r>
            <a:endParaRPr lang="zh-CN" altLang="en-US" sz="48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15" name="PA_等腰三角形 18"/>
          <p:cNvSpPr/>
          <p:nvPr>
            <p:custDataLst>
              <p:tags r:id="rId1"/>
            </p:custDataLst>
          </p:nvPr>
        </p:nvSpPr>
        <p:spPr>
          <a:xfrm rot="8275768">
            <a:off x="6219697" y="1882136"/>
            <a:ext cx="815349" cy="100227"/>
          </a:xfrm>
          <a:prstGeom prst="triangle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16" name="PA_等腰三角形 18"/>
          <p:cNvSpPr/>
          <p:nvPr>
            <p:custDataLst>
              <p:tags r:id="rId2"/>
            </p:custDataLst>
          </p:nvPr>
        </p:nvSpPr>
        <p:spPr>
          <a:xfrm rot="8275768">
            <a:off x="6263396" y="3085461"/>
            <a:ext cx="815349" cy="100227"/>
          </a:xfrm>
          <a:prstGeom prst="triangle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17" name="PA_等腰三角形 18"/>
          <p:cNvSpPr/>
          <p:nvPr>
            <p:custDataLst>
              <p:tags r:id="rId3"/>
            </p:custDataLst>
          </p:nvPr>
        </p:nvSpPr>
        <p:spPr>
          <a:xfrm rot="8275768">
            <a:off x="6263396" y="4274930"/>
            <a:ext cx="815349" cy="100227"/>
          </a:xfrm>
          <a:prstGeom prst="triangle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18" name="PA_等腰三角形 18"/>
          <p:cNvSpPr/>
          <p:nvPr>
            <p:custDataLst>
              <p:tags r:id="rId4"/>
            </p:custDataLst>
          </p:nvPr>
        </p:nvSpPr>
        <p:spPr>
          <a:xfrm rot="8275768">
            <a:off x="6299073" y="5432196"/>
            <a:ext cx="815349" cy="100227"/>
          </a:xfrm>
          <a:prstGeom prst="triangle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2724727" y="3955711"/>
            <a:ext cx="2069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By. </a:t>
            </a:r>
            <a:r>
              <a:rPr lang="ko-KR" altLang="en-US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패트와</a:t>
            </a:r>
            <a:r>
              <a:rPr lang="ko-KR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 </a:t>
            </a:r>
            <a:r>
              <a:rPr lang="ko-KR" altLang="en-US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매트랩</a:t>
            </a:r>
            <a:endParaRPr lang="zh-CN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20" name="PA_等腰三角形 18"/>
          <p:cNvSpPr/>
          <p:nvPr>
            <p:custDataLst>
              <p:tags r:id="rId5"/>
            </p:custDataLst>
          </p:nvPr>
        </p:nvSpPr>
        <p:spPr>
          <a:xfrm rot="10800000">
            <a:off x="2387818" y="3616301"/>
            <a:ext cx="2743330" cy="261257"/>
          </a:xfrm>
          <a:prstGeom prst="triangle">
            <a:avLst>
              <a:gd name="adj" fmla="val 48597"/>
            </a:avLst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4440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3"/>
          <p:cNvSpPr/>
          <p:nvPr/>
        </p:nvSpPr>
        <p:spPr>
          <a:xfrm>
            <a:off x="448620" y="1561140"/>
            <a:ext cx="6577240" cy="4263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연도별로 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65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세 이상 인구 및 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인 가구가 증가하고 있음</a:t>
            </a:r>
            <a:endParaRPr lang="zh-CN" altLang="en-US" dirty="0">
              <a:solidFill>
                <a:schemeClr val="bg1"/>
              </a:solidFill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grpSp>
        <p:nvGrpSpPr>
          <p:cNvPr id="17" name="组合 13"/>
          <p:cNvGrpSpPr/>
          <p:nvPr/>
        </p:nvGrpSpPr>
        <p:grpSpPr>
          <a:xfrm>
            <a:off x="6096000" y="990600"/>
            <a:ext cx="5470459" cy="3097559"/>
            <a:chOff x="6096000" y="880925"/>
            <a:chExt cx="5629120" cy="3187398"/>
          </a:xfrm>
        </p:grpSpPr>
        <p:pic>
          <p:nvPicPr>
            <p:cNvPr id="18" name="图片 9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6096000" y="880925"/>
              <a:ext cx="5629120" cy="3187398"/>
            </a:xfrm>
            <a:custGeom>
              <a:avLst/>
              <a:gdLst>
                <a:gd name="connsiteX0" fmla="*/ 982580 w 6010509"/>
                <a:gd name="connsiteY0" fmla="*/ 225533 h 3403353"/>
                <a:gd name="connsiteX1" fmla="*/ 982580 w 6010509"/>
                <a:gd name="connsiteY1" fmla="*/ 2839341 h 3403353"/>
                <a:gd name="connsiteX2" fmla="*/ 5066488 w 6010509"/>
                <a:gd name="connsiteY2" fmla="*/ 2839341 h 3403353"/>
                <a:gd name="connsiteX3" fmla="*/ 5066488 w 6010509"/>
                <a:gd name="connsiteY3" fmla="*/ 225533 h 3403353"/>
                <a:gd name="connsiteX4" fmla="*/ 0 w 6010509"/>
                <a:gd name="connsiteY4" fmla="*/ 0 h 3403353"/>
                <a:gd name="connsiteX5" fmla="*/ 6010509 w 6010509"/>
                <a:gd name="connsiteY5" fmla="*/ 0 h 3403353"/>
                <a:gd name="connsiteX6" fmla="*/ 6010509 w 6010509"/>
                <a:gd name="connsiteY6" fmla="*/ 3403353 h 3403353"/>
                <a:gd name="connsiteX7" fmla="*/ 0 w 6010509"/>
                <a:gd name="connsiteY7" fmla="*/ 3403353 h 340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10509" h="3403353">
                  <a:moveTo>
                    <a:pt x="982580" y="225533"/>
                  </a:moveTo>
                  <a:lnTo>
                    <a:pt x="982580" y="2839341"/>
                  </a:lnTo>
                  <a:lnTo>
                    <a:pt x="5066488" y="2839341"/>
                  </a:lnTo>
                  <a:lnTo>
                    <a:pt x="5066488" y="225533"/>
                  </a:lnTo>
                  <a:close/>
                  <a:moveTo>
                    <a:pt x="0" y="0"/>
                  </a:moveTo>
                  <a:lnTo>
                    <a:pt x="6010509" y="0"/>
                  </a:lnTo>
                  <a:lnTo>
                    <a:pt x="6010509" y="3403353"/>
                  </a:lnTo>
                  <a:lnTo>
                    <a:pt x="0" y="3403353"/>
                  </a:lnTo>
                  <a:close/>
                </a:path>
              </a:pathLst>
            </a:custGeom>
          </p:spPr>
        </p:pic>
        <p:pic>
          <p:nvPicPr>
            <p:cNvPr id="19" name="Picture 2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6993843" y="1074754"/>
              <a:ext cx="3847806" cy="25652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1" name="矩形 3"/>
          <p:cNvSpPr/>
          <p:nvPr/>
        </p:nvSpPr>
        <p:spPr>
          <a:xfrm>
            <a:off x="448620" y="3055690"/>
            <a:ext cx="6577240" cy="4263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고령화를 문제로 인식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그에 따라 재활운동의 수요 증가</a:t>
            </a:r>
            <a:endParaRPr lang="zh-CN" altLang="en-US" dirty="0">
              <a:solidFill>
                <a:schemeClr val="bg1"/>
              </a:solidFill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22" name="PA_文本框 2"/>
          <p:cNvSpPr txBox="1"/>
          <p:nvPr>
            <p:custDataLst>
              <p:tags r:id="rId1"/>
            </p:custDataLst>
          </p:nvPr>
        </p:nvSpPr>
        <p:spPr>
          <a:xfrm>
            <a:off x="448620" y="236925"/>
            <a:ext cx="31014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i="1" dirty="0">
                <a:solidFill>
                  <a:schemeClr val="bg1"/>
                </a:solidFill>
                <a:effectLst>
                  <a:outerShdw blurRad="76200" dist="50800" dir="2700000" sx="101000" sy="101000" algn="tl" rotWithShape="0">
                    <a:prstClr val="black">
                      <a:alpha val="80000"/>
                    </a:prst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연구 배경</a:t>
            </a:r>
            <a:endParaRPr lang="zh-CN" altLang="en-US" sz="2000" i="1" dirty="0">
              <a:solidFill>
                <a:schemeClr val="bg1"/>
              </a:solidFill>
              <a:effectLst>
                <a:outerShdw blurRad="76200" dist="50800" dir="2700000" sx="101000" sy="101000" algn="tl" rotWithShape="0">
                  <a:prstClr val="black">
                    <a:alpha val="80000"/>
                  </a:prstClr>
                </a:outerShdw>
              </a:effectLst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261DE853-51C4-425E-AFF0-9EA7C2C21F81}"/>
              </a:ext>
            </a:extLst>
          </p:cNvPr>
          <p:cNvPicPr/>
          <p:nvPr/>
        </p:nvPicPr>
        <p:blipFill rotWithShape="1">
          <a:blip r:embed="rId6">
            <a:lum/>
          </a:blip>
          <a:srcRect/>
          <a:stretch>
            <a:fillRect/>
          </a:stretch>
        </p:blipFill>
        <p:spPr>
          <a:xfrm>
            <a:off x="1884150" y="4550240"/>
            <a:ext cx="8423699" cy="1972906"/>
          </a:xfrm>
          <a:prstGeom prst="rect">
            <a:avLst/>
          </a:prstGeom>
        </p:spPr>
      </p:pic>
      <p:sp>
        <p:nvSpPr>
          <p:cNvPr id="2" name="화살표: 아래쪽 1">
            <a:extLst>
              <a:ext uri="{FF2B5EF4-FFF2-40B4-BE49-F238E27FC236}">
                <a16:creationId xmlns:a16="http://schemas.microsoft.com/office/drawing/2014/main" id="{6AE83288-0D33-4589-9D47-953087DA5374}"/>
              </a:ext>
            </a:extLst>
          </p:cNvPr>
          <p:cNvSpPr/>
          <p:nvPr/>
        </p:nvSpPr>
        <p:spPr>
          <a:xfrm>
            <a:off x="3242788" y="2107076"/>
            <a:ext cx="307235" cy="756337"/>
          </a:xfrm>
          <a:prstGeom prst="downArrow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6438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H_Other_1"/>
          <p:cNvSpPr/>
          <p:nvPr>
            <p:custDataLst>
              <p:tags r:id="rId1"/>
            </p:custDataLst>
          </p:nvPr>
        </p:nvSpPr>
        <p:spPr>
          <a:xfrm>
            <a:off x="4088871" y="1798594"/>
            <a:ext cx="3816351" cy="3816351"/>
          </a:xfrm>
          <a:prstGeom prst="ellipse">
            <a:avLst/>
          </a:prstGeom>
          <a:noFill/>
          <a:ln w="22225" cmpd="sng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bg2">
                  <a:lumMod val="90000"/>
                </a:schemeClr>
              </a:solidFill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3" name="MH_Title_1"/>
          <p:cNvSpPr/>
          <p:nvPr>
            <p:custDataLst>
              <p:tags r:id="rId2"/>
            </p:custDataLst>
          </p:nvPr>
        </p:nvSpPr>
        <p:spPr>
          <a:xfrm>
            <a:off x="5050898" y="2760619"/>
            <a:ext cx="1893887" cy="1893887"/>
          </a:xfrm>
          <a:prstGeom prst="ellipse">
            <a:avLst/>
          </a:prstGeom>
          <a:noFill/>
          <a:ln w="1143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>
            <a:normAutofit/>
          </a:bodyPr>
          <a:lstStyle/>
          <a:p>
            <a:pPr algn="ctr">
              <a:defRPr/>
            </a:pPr>
            <a:r>
              <a:rPr lang="en-US" altLang="zh-CN" sz="32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Why?</a:t>
            </a:r>
            <a:endParaRPr lang="zh-CN" altLang="en-US" sz="3200" dirty="0">
              <a:solidFill>
                <a:schemeClr val="bg1"/>
              </a:solidFill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5" name="MH_Other_4"/>
          <p:cNvSpPr/>
          <p:nvPr>
            <p:custDataLst>
              <p:tags r:id="rId3"/>
            </p:custDataLst>
          </p:nvPr>
        </p:nvSpPr>
        <p:spPr>
          <a:xfrm>
            <a:off x="5611284" y="1412832"/>
            <a:ext cx="771525" cy="773113"/>
          </a:xfrm>
          <a:custGeom>
            <a:avLst/>
            <a:gdLst>
              <a:gd name="connsiteX0" fmla="*/ 413083 w 772417"/>
              <a:gd name="connsiteY0" fmla="*/ 962 h 772417"/>
              <a:gd name="connsiteX1" fmla="*/ 720620 w 772417"/>
              <a:gd name="connsiteY1" fmla="*/ 193137 h 772417"/>
              <a:gd name="connsiteX2" fmla="*/ 579281 w 772417"/>
              <a:gd name="connsiteY2" fmla="*/ 720619 h 772417"/>
              <a:gd name="connsiteX3" fmla="*/ 51799 w 772417"/>
              <a:gd name="connsiteY3" fmla="*/ 579281 h 772417"/>
              <a:gd name="connsiteX4" fmla="*/ 193137 w 772417"/>
              <a:gd name="connsiteY4" fmla="*/ 51798 h 772417"/>
              <a:gd name="connsiteX5" fmla="*/ 413083 w 772417"/>
              <a:gd name="connsiteY5" fmla="*/ 962 h 772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2417" h="772417">
                <a:moveTo>
                  <a:pt x="413083" y="962"/>
                </a:moveTo>
                <a:cubicBezTo>
                  <a:pt x="536733" y="9701"/>
                  <a:pt x="653976" y="77706"/>
                  <a:pt x="720620" y="193137"/>
                </a:cubicBezTo>
                <a:cubicBezTo>
                  <a:pt x="827250" y="377826"/>
                  <a:pt x="763971" y="613989"/>
                  <a:pt x="579281" y="720619"/>
                </a:cubicBezTo>
                <a:cubicBezTo>
                  <a:pt x="394592" y="827250"/>
                  <a:pt x="158429" y="763970"/>
                  <a:pt x="51799" y="579281"/>
                </a:cubicBezTo>
                <a:cubicBezTo>
                  <a:pt x="-54832" y="394591"/>
                  <a:pt x="8448" y="158429"/>
                  <a:pt x="193137" y="51798"/>
                </a:cubicBezTo>
                <a:cubicBezTo>
                  <a:pt x="262396" y="11812"/>
                  <a:pt x="338893" y="-4281"/>
                  <a:pt x="413083" y="962"/>
                </a:cubicBezTo>
                <a:close/>
              </a:path>
            </a:pathLst>
          </a:custGeom>
          <a:solidFill>
            <a:schemeClr val="bg1"/>
          </a:solidFill>
          <a:ln w="50800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bg2">
                  <a:lumMod val="90000"/>
                </a:schemeClr>
              </a:solidFill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7" name="MH_Other_6"/>
          <p:cNvSpPr/>
          <p:nvPr>
            <p:custDataLst>
              <p:tags r:id="rId4"/>
            </p:custDataLst>
          </p:nvPr>
        </p:nvSpPr>
        <p:spPr>
          <a:xfrm>
            <a:off x="7263872" y="4275093"/>
            <a:ext cx="771525" cy="773112"/>
          </a:xfrm>
          <a:custGeom>
            <a:avLst/>
            <a:gdLst>
              <a:gd name="connsiteX0" fmla="*/ 413081 w 772416"/>
              <a:gd name="connsiteY0" fmla="*/ 961 h 772416"/>
              <a:gd name="connsiteX1" fmla="*/ 720618 w 772416"/>
              <a:gd name="connsiteY1" fmla="*/ 193136 h 772416"/>
              <a:gd name="connsiteX2" fmla="*/ 579280 w 772416"/>
              <a:gd name="connsiteY2" fmla="*/ 720618 h 772416"/>
              <a:gd name="connsiteX3" fmla="*/ 51797 w 772416"/>
              <a:gd name="connsiteY3" fmla="*/ 579280 h 772416"/>
              <a:gd name="connsiteX4" fmla="*/ 193136 w 772416"/>
              <a:gd name="connsiteY4" fmla="*/ 51797 h 772416"/>
              <a:gd name="connsiteX5" fmla="*/ 413081 w 772416"/>
              <a:gd name="connsiteY5" fmla="*/ 961 h 772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2416" h="772416">
                <a:moveTo>
                  <a:pt x="413081" y="961"/>
                </a:moveTo>
                <a:cubicBezTo>
                  <a:pt x="536732" y="9700"/>
                  <a:pt x="653974" y="77705"/>
                  <a:pt x="720618" y="193136"/>
                </a:cubicBezTo>
                <a:cubicBezTo>
                  <a:pt x="827249" y="377825"/>
                  <a:pt x="763969" y="613988"/>
                  <a:pt x="579280" y="720618"/>
                </a:cubicBezTo>
                <a:cubicBezTo>
                  <a:pt x="394590" y="827249"/>
                  <a:pt x="158428" y="763969"/>
                  <a:pt x="51797" y="579280"/>
                </a:cubicBezTo>
                <a:cubicBezTo>
                  <a:pt x="-54833" y="394590"/>
                  <a:pt x="8446" y="158428"/>
                  <a:pt x="193136" y="51797"/>
                </a:cubicBezTo>
                <a:cubicBezTo>
                  <a:pt x="262394" y="11811"/>
                  <a:pt x="338891" y="-4282"/>
                  <a:pt x="413081" y="961"/>
                </a:cubicBezTo>
                <a:close/>
              </a:path>
            </a:pathLst>
          </a:custGeom>
          <a:solidFill>
            <a:schemeClr val="bg1"/>
          </a:solidFill>
          <a:ln w="50800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bg2">
                  <a:lumMod val="90000"/>
                </a:schemeClr>
              </a:solidFill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9" name="MH_Other_8"/>
          <p:cNvSpPr/>
          <p:nvPr>
            <p:custDataLst>
              <p:tags r:id="rId5"/>
            </p:custDataLst>
          </p:nvPr>
        </p:nvSpPr>
        <p:spPr>
          <a:xfrm>
            <a:off x="3958696" y="4275093"/>
            <a:ext cx="773112" cy="773112"/>
          </a:xfrm>
          <a:custGeom>
            <a:avLst/>
            <a:gdLst>
              <a:gd name="connsiteX0" fmla="*/ 413083 w 772417"/>
              <a:gd name="connsiteY0" fmla="*/ 961 h 772415"/>
              <a:gd name="connsiteX1" fmla="*/ 720620 w 772417"/>
              <a:gd name="connsiteY1" fmla="*/ 193136 h 772415"/>
              <a:gd name="connsiteX2" fmla="*/ 579281 w 772417"/>
              <a:gd name="connsiteY2" fmla="*/ 720618 h 772415"/>
              <a:gd name="connsiteX3" fmla="*/ 51799 w 772417"/>
              <a:gd name="connsiteY3" fmla="*/ 579279 h 772415"/>
              <a:gd name="connsiteX4" fmla="*/ 193137 w 772417"/>
              <a:gd name="connsiteY4" fmla="*/ 51797 h 772415"/>
              <a:gd name="connsiteX5" fmla="*/ 413083 w 772417"/>
              <a:gd name="connsiteY5" fmla="*/ 961 h 772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2417" h="772415">
                <a:moveTo>
                  <a:pt x="413083" y="961"/>
                </a:moveTo>
                <a:cubicBezTo>
                  <a:pt x="536733" y="9700"/>
                  <a:pt x="653976" y="77705"/>
                  <a:pt x="720620" y="193136"/>
                </a:cubicBezTo>
                <a:cubicBezTo>
                  <a:pt x="827250" y="377825"/>
                  <a:pt x="763971" y="613987"/>
                  <a:pt x="579281" y="720618"/>
                </a:cubicBezTo>
                <a:cubicBezTo>
                  <a:pt x="394592" y="827248"/>
                  <a:pt x="158429" y="763969"/>
                  <a:pt x="51799" y="579279"/>
                </a:cubicBezTo>
                <a:cubicBezTo>
                  <a:pt x="-54832" y="394590"/>
                  <a:pt x="8448" y="158428"/>
                  <a:pt x="193137" y="51797"/>
                </a:cubicBezTo>
                <a:cubicBezTo>
                  <a:pt x="262396" y="11811"/>
                  <a:pt x="338893" y="-4282"/>
                  <a:pt x="413083" y="961"/>
                </a:cubicBezTo>
                <a:close/>
              </a:path>
            </a:pathLst>
          </a:custGeom>
          <a:solidFill>
            <a:schemeClr val="bg1"/>
          </a:solidFill>
          <a:ln w="50800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schemeClr val="bg2">
                  <a:lumMod val="90000"/>
                </a:schemeClr>
              </a:solidFill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11" name="MH_Other_10"/>
          <p:cNvSpPr>
            <a:spLocks/>
          </p:cNvSpPr>
          <p:nvPr>
            <p:custDataLst>
              <p:tags r:id="rId6"/>
            </p:custDataLst>
          </p:nvPr>
        </p:nvSpPr>
        <p:spPr bwMode="auto">
          <a:xfrm>
            <a:off x="7559146" y="4490993"/>
            <a:ext cx="182563" cy="341312"/>
          </a:xfrm>
          <a:custGeom>
            <a:avLst/>
            <a:gdLst>
              <a:gd name="T0" fmla="*/ 134485 w 2938"/>
              <a:gd name="T1" fmla="*/ 2420 h 5511"/>
              <a:gd name="T2" fmla="*/ 89887 w 2938"/>
              <a:gd name="T3" fmla="*/ 15901 h 5511"/>
              <a:gd name="T4" fmla="*/ 51858 w 2938"/>
              <a:gd name="T5" fmla="*/ 41481 h 5511"/>
              <a:gd name="T6" fmla="*/ 22817 w 2938"/>
              <a:gd name="T7" fmla="*/ 77085 h 5511"/>
              <a:gd name="T8" fmla="*/ 4840 w 2938"/>
              <a:gd name="T9" fmla="*/ 119257 h 5511"/>
              <a:gd name="T10" fmla="*/ 0 w 2938"/>
              <a:gd name="T11" fmla="*/ 1746336 h 5511"/>
              <a:gd name="T12" fmla="*/ 4840 w 2938"/>
              <a:gd name="T13" fmla="*/ 1786089 h 5511"/>
              <a:gd name="T14" fmla="*/ 22817 w 2938"/>
              <a:gd name="T15" fmla="*/ 1828606 h 5511"/>
              <a:gd name="T16" fmla="*/ 51858 w 2938"/>
              <a:gd name="T17" fmla="*/ 1863865 h 5511"/>
              <a:gd name="T18" fmla="*/ 89887 w 2938"/>
              <a:gd name="T19" fmla="*/ 1889445 h 5511"/>
              <a:gd name="T20" fmla="*/ 134485 w 2938"/>
              <a:gd name="T21" fmla="*/ 1903272 h 5511"/>
              <a:gd name="T22" fmla="*/ 864989 w 2938"/>
              <a:gd name="T23" fmla="*/ 1905000 h 5511"/>
              <a:gd name="T24" fmla="*/ 911316 w 2938"/>
              <a:gd name="T25" fmla="*/ 1895667 h 5511"/>
              <a:gd name="T26" fmla="*/ 952111 w 2938"/>
              <a:gd name="T27" fmla="*/ 1873544 h 5511"/>
              <a:gd name="T28" fmla="*/ 984263 w 2938"/>
              <a:gd name="T29" fmla="*/ 1841396 h 5511"/>
              <a:gd name="T30" fmla="*/ 1006043 w 2938"/>
              <a:gd name="T31" fmla="*/ 1800953 h 5511"/>
              <a:gd name="T32" fmla="*/ 1015377 w 2938"/>
              <a:gd name="T33" fmla="*/ 1754633 h 5511"/>
              <a:gd name="T34" fmla="*/ 1013994 w 2938"/>
              <a:gd name="T35" fmla="*/ 134812 h 5511"/>
              <a:gd name="T36" fmla="*/ 999820 w 2938"/>
              <a:gd name="T37" fmla="*/ 90220 h 5511"/>
              <a:gd name="T38" fmla="*/ 974237 w 2938"/>
              <a:gd name="T39" fmla="*/ 52542 h 5511"/>
              <a:gd name="T40" fmla="*/ 938973 w 2938"/>
              <a:gd name="T41" fmla="*/ 23160 h 5511"/>
              <a:gd name="T42" fmla="*/ 896450 w 2938"/>
              <a:gd name="T43" fmla="*/ 5531 h 5511"/>
              <a:gd name="T44" fmla="*/ 412789 w 2938"/>
              <a:gd name="T45" fmla="*/ 127553 h 5511"/>
              <a:gd name="T46" fmla="*/ 615380 w 2938"/>
              <a:gd name="T47" fmla="*/ 129973 h 5511"/>
              <a:gd name="T48" fmla="*/ 629209 w 2938"/>
              <a:gd name="T49" fmla="*/ 141034 h 5511"/>
              <a:gd name="T50" fmla="*/ 635086 w 2938"/>
              <a:gd name="T51" fmla="*/ 159009 h 5511"/>
              <a:gd name="T52" fmla="*/ 630938 w 2938"/>
              <a:gd name="T53" fmla="*/ 174219 h 5511"/>
              <a:gd name="T54" fmla="*/ 618146 w 2938"/>
              <a:gd name="T55" fmla="*/ 187009 h 5511"/>
              <a:gd name="T56" fmla="*/ 412789 w 2938"/>
              <a:gd name="T57" fmla="*/ 190811 h 5511"/>
              <a:gd name="T58" fmla="*/ 397577 w 2938"/>
              <a:gd name="T59" fmla="*/ 187009 h 5511"/>
              <a:gd name="T60" fmla="*/ 384440 w 2938"/>
              <a:gd name="T61" fmla="*/ 174219 h 5511"/>
              <a:gd name="T62" fmla="*/ 380637 w 2938"/>
              <a:gd name="T63" fmla="*/ 159009 h 5511"/>
              <a:gd name="T64" fmla="*/ 386168 w 2938"/>
              <a:gd name="T65" fmla="*/ 141034 h 5511"/>
              <a:gd name="T66" fmla="*/ 400343 w 2938"/>
              <a:gd name="T67" fmla="*/ 129973 h 5511"/>
              <a:gd name="T68" fmla="*/ 507516 w 2938"/>
              <a:gd name="T69" fmla="*/ 1841742 h 5511"/>
              <a:gd name="T70" fmla="*/ 479513 w 2938"/>
              <a:gd name="T71" fmla="*/ 1837594 h 5511"/>
              <a:gd name="T72" fmla="*/ 454275 w 2938"/>
              <a:gd name="T73" fmla="*/ 1825495 h 5511"/>
              <a:gd name="T74" fmla="*/ 434223 w 2938"/>
              <a:gd name="T75" fmla="*/ 1806829 h 5511"/>
              <a:gd name="T76" fmla="*/ 420049 w 2938"/>
              <a:gd name="T77" fmla="*/ 1783323 h 5511"/>
              <a:gd name="T78" fmla="*/ 413134 w 2938"/>
              <a:gd name="T79" fmla="*/ 1756015 h 5511"/>
              <a:gd name="T80" fmla="*/ 413826 w 2938"/>
              <a:gd name="T81" fmla="*/ 1731818 h 5511"/>
              <a:gd name="T82" fmla="*/ 422123 w 2938"/>
              <a:gd name="T83" fmla="*/ 1704856 h 5511"/>
              <a:gd name="T84" fmla="*/ 437335 w 2938"/>
              <a:gd name="T85" fmla="*/ 1682387 h 5511"/>
              <a:gd name="T86" fmla="*/ 458078 w 2938"/>
              <a:gd name="T87" fmla="*/ 1665103 h 5511"/>
              <a:gd name="T88" fmla="*/ 483661 w 2938"/>
              <a:gd name="T89" fmla="*/ 1654042 h 5511"/>
              <a:gd name="T90" fmla="*/ 507516 w 2938"/>
              <a:gd name="T91" fmla="*/ 1651277 h 5511"/>
              <a:gd name="T92" fmla="*/ 536210 w 2938"/>
              <a:gd name="T93" fmla="*/ 1655425 h 5511"/>
              <a:gd name="T94" fmla="*/ 561102 w 2938"/>
              <a:gd name="T95" fmla="*/ 1667523 h 5511"/>
              <a:gd name="T96" fmla="*/ 581154 w 2938"/>
              <a:gd name="T97" fmla="*/ 1685498 h 5511"/>
              <a:gd name="T98" fmla="*/ 595674 w 2938"/>
              <a:gd name="T99" fmla="*/ 1709349 h 5511"/>
              <a:gd name="T100" fmla="*/ 602589 w 2938"/>
              <a:gd name="T101" fmla="*/ 1737003 h 5511"/>
              <a:gd name="T102" fmla="*/ 601897 w 2938"/>
              <a:gd name="T103" fmla="*/ 1761200 h 5511"/>
              <a:gd name="T104" fmla="*/ 593600 w 2938"/>
              <a:gd name="T105" fmla="*/ 1787817 h 5511"/>
              <a:gd name="T106" fmla="*/ 578388 w 2938"/>
              <a:gd name="T107" fmla="*/ 1810631 h 5511"/>
              <a:gd name="T108" fmla="*/ 556954 w 2938"/>
              <a:gd name="T109" fmla="*/ 1827915 h 5511"/>
              <a:gd name="T110" fmla="*/ 531370 w 2938"/>
              <a:gd name="T111" fmla="*/ 1838631 h 5511"/>
              <a:gd name="T112" fmla="*/ 952456 w 2938"/>
              <a:gd name="T113" fmla="*/ 1587673 h 5511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0" t="0" r="r" b="b"/>
            <a:pathLst>
              <a:path w="2938" h="5511">
                <a:moveTo>
                  <a:pt x="2479" y="0"/>
                </a:moveTo>
                <a:lnTo>
                  <a:pt x="458" y="0"/>
                </a:lnTo>
                <a:lnTo>
                  <a:pt x="435" y="1"/>
                </a:lnTo>
                <a:lnTo>
                  <a:pt x="412" y="3"/>
                </a:lnTo>
                <a:lnTo>
                  <a:pt x="389" y="7"/>
                </a:lnTo>
                <a:lnTo>
                  <a:pt x="366" y="11"/>
                </a:lnTo>
                <a:lnTo>
                  <a:pt x="345" y="16"/>
                </a:lnTo>
                <a:lnTo>
                  <a:pt x="322" y="22"/>
                </a:lnTo>
                <a:lnTo>
                  <a:pt x="301" y="29"/>
                </a:lnTo>
                <a:lnTo>
                  <a:pt x="281" y="37"/>
                </a:lnTo>
                <a:lnTo>
                  <a:pt x="260" y="46"/>
                </a:lnTo>
                <a:lnTo>
                  <a:pt x="240" y="56"/>
                </a:lnTo>
                <a:lnTo>
                  <a:pt x="221" y="67"/>
                </a:lnTo>
                <a:lnTo>
                  <a:pt x="203" y="80"/>
                </a:lnTo>
                <a:lnTo>
                  <a:pt x="184" y="93"/>
                </a:lnTo>
                <a:lnTo>
                  <a:pt x="167" y="106"/>
                </a:lnTo>
                <a:lnTo>
                  <a:pt x="150" y="120"/>
                </a:lnTo>
                <a:lnTo>
                  <a:pt x="135" y="135"/>
                </a:lnTo>
                <a:lnTo>
                  <a:pt x="119" y="152"/>
                </a:lnTo>
                <a:lnTo>
                  <a:pt x="104" y="169"/>
                </a:lnTo>
                <a:lnTo>
                  <a:pt x="91" y="186"/>
                </a:lnTo>
                <a:lnTo>
                  <a:pt x="78" y="203"/>
                </a:lnTo>
                <a:lnTo>
                  <a:pt x="66" y="223"/>
                </a:lnTo>
                <a:lnTo>
                  <a:pt x="55" y="242"/>
                </a:lnTo>
                <a:lnTo>
                  <a:pt x="45" y="261"/>
                </a:lnTo>
                <a:lnTo>
                  <a:pt x="35" y="281"/>
                </a:lnTo>
                <a:lnTo>
                  <a:pt x="27" y="303"/>
                </a:lnTo>
                <a:lnTo>
                  <a:pt x="20" y="324"/>
                </a:lnTo>
                <a:lnTo>
                  <a:pt x="14" y="345"/>
                </a:lnTo>
                <a:lnTo>
                  <a:pt x="9" y="368"/>
                </a:lnTo>
                <a:lnTo>
                  <a:pt x="5" y="390"/>
                </a:lnTo>
                <a:lnTo>
                  <a:pt x="2" y="413"/>
                </a:lnTo>
                <a:lnTo>
                  <a:pt x="0" y="437"/>
                </a:lnTo>
                <a:lnTo>
                  <a:pt x="0" y="460"/>
                </a:lnTo>
                <a:lnTo>
                  <a:pt x="0" y="5052"/>
                </a:lnTo>
                <a:lnTo>
                  <a:pt x="0" y="5076"/>
                </a:lnTo>
                <a:lnTo>
                  <a:pt x="2" y="5099"/>
                </a:lnTo>
                <a:lnTo>
                  <a:pt x="5" y="5122"/>
                </a:lnTo>
                <a:lnTo>
                  <a:pt x="9" y="5144"/>
                </a:lnTo>
                <a:lnTo>
                  <a:pt x="14" y="5167"/>
                </a:lnTo>
                <a:lnTo>
                  <a:pt x="20" y="5189"/>
                </a:lnTo>
                <a:lnTo>
                  <a:pt x="27" y="5210"/>
                </a:lnTo>
                <a:lnTo>
                  <a:pt x="35" y="5230"/>
                </a:lnTo>
                <a:lnTo>
                  <a:pt x="45" y="5251"/>
                </a:lnTo>
                <a:lnTo>
                  <a:pt x="55" y="5271"/>
                </a:lnTo>
                <a:lnTo>
                  <a:pt x="66" y="5290"/>
                </a:lnTo>
                <a:lnTo>
                  <a:pt x="78" y="5309"/>
                </a:lnTo>
                <a:lnTo>
                  <a:pt x="91" y="5327"/>
                </a:lnTo>
                <a:lnTo>
                  <a:pt x="104" y="5344"/>
                </a:lnTo>
                <a:lnTo>
                  <a:pt x="119" y="5360"/>
                </a:lnTo>
                <a:lnTo>
                  <a:pt x="135" y="5377"/>
                </a:lnTo>
                <a:lnTo>
                  <a:pt x="150" y="5392"/>
                </a:lnTo>
                <a:lnTo>
                  <a:pt x="167" y="5406"/>
                </a:lnTo>
                <a:lnTo>
                  <a:pt x="184" y="5420"/>
                </a:lnTo>
                <a:lnTo>
                  <a:pt x="203" y="5433"/>
                </a:lnTo>
                <a:lnTo>
                  <a:pt x="221" y="5445"/>
                </a:lnTo>
                <a:lnTo>
                  <a:pt x="240" y="5456"/>
                </a:lnTo>
                <a:lnTo>
                  <a:pt x="260" y="5466"/>
                </a:lnTo>
                <a:lnTo>
                  <a:pt x="281" y="5475"/>
                </a:lnTo>
                <a:lnTo>
                  <a:pt x="301" y="5484"/>
                </a:lnTo>
                <a:lnTo>
                  <a:pt x="322" y="5491"/>
                </a:lnTo>
                <a:lnTo>
                  <a:pt x="345" y="5497"/>
                </a:lnTo>
                <a:lnTo>
                  <a:pt x="366" y="5502"/>
                </a:lnTo>
                <a:lnTo>
                  <a:pt x="389" y="5506"/>
                </a:lnTo>
                <a:lnTo>
                  <a:pt x="412" y="5509"/>
                </a:lnTo>
                <a:lnTo>
                  <a:pt x="435" y="5511"/>
                </a:lnTo>
                <a:lnTo>
                  <a:pt x="458" y="5511"/>
                </a:lnTo>
                <a:lnTo>
                  <a:pt x="2479" y="5511"/>
                </a:lnTo>
                <a:lnTo>
                  <a:pt x="2502" y="5511"/>
                </a:lnTo>
                <a:lnTo>
                  <a:pt x="2525" y="5509"/>
                </a:lnTo>
                <a:lnTo>
                  <a:pt x="2549" y="5506"/>
                </a:lnTo>
                <a:lnTo>
                  <a:pt x="2571" y="5502"/>
                </a:lnTo>
                <a:lnTo>
                  <a:pt x="2593" y="5497"/>
                </a:lnTo>
                <a:lnTo>
                  <a:pt x="2615" y="5491"/>
                </a:lnTo>
                <a:lnTo>
                  <a:pt x="2636" y="5484"/>
                </a:lnTo>
                <a:lnTo>
                  <a:pt x="2657" y="5475"/>
                </a:lnTo>
                <a:lnTo>
                  <a:pt x="2677" y="5466"/>
                </a:lnTo>
                <a:lnTo>
                  <a:pt x="2698" y="5456"/>
                </a:lnTo>
                <a:lnTo>
                  <a:pt x="2716" y="5445"/>
                </a:lnTo>
                <a:lnTo>
                  <a:pt x="2735" y="5433"/>
                </a:lnTo>
                <a:lnTo>
                  <a:pt x="2754" y="5420"/>
                </a:lnTo>
                <a:lnTo>
                  <a:pt x="2771" y="5406"/>
                </a:lnTo>
                <a:lnTo>
                  <a:pt x="2787" y="5392"/>
                </a:lnTo>
                <a:lnTo>
                  <a:pt x="2803" y="5377"/>
                </a:lnTo>
                <a:lnTo>
                  <a:pt x="2818" y="5360"/>
                </a:lnTo>
                <a:lnTo>
                  <a:pt x="2833" y="5344"/>
                </a:lnTo>
                <a:lnTo>
                  <a:pt x="2847" y="5327"/>
                </a:lnTo>
                <a:lnTo>
                  <a:pt x="2859" y="5309"/>
                </a:lnTo>
                <a:lnTo>
                  <a:pt x="2871" y="5290"/>
                </a:lnTo>
                <a:lnTo>
                  <a:pt x="2882" y="5271"/>
                </a:lnTo>
                <a:lnTo>
                  <a:pt x="2892" y="5251"/>
                </a:lnTo>
                <a:lnTo>
                  <a:pt x="2902" y="5230"/>
                </a:lnTo>
                <a:lnTo>
                  <a:pt x="2910" y="5210"/>
                </a:lnTo>
                <a:lnTo>
                  <a:pt x="2918" y="5189"/>
                </a:lnTo>
                <a:lnTo>
                  <a:pt x="2924" y="5167"/>
                </a:lnTo>
                <a:lnTo>
                  <a:pt x="2929" y="5144"/>
                </a:lnTo>
                <a:lnTo>
                  <a:pt x="2933" y="5122"/>
                </a:lnTo>
                <a:lnTo>
                  <a:pt x="2936" y="5099"/>
                </a:lnTo>
                <a:lnTo>
                  <a:pt x="2937" y="5076"/>
                </a:lnTo>
                <a:lnTo>
                  <a:pt x="2938" y="5052"/>
                </a:lnTo>
                <a:lnTo>
                  <a:pt x="2938" y="460"/>
                </a:lnTo>
                <a:lnTo>
                  <a:pt x="2937" y="437"/>
                </a:lnTo>
                <a:lnTo>
                  <a:pt x="2936" y="413"/>
                </a:lnTo>
                <a:lnTo>
                  <a:pt x="2933" y="390"/>
                </a:lnTo>
                <a:lnTo>
                  <a:pt x="2929" y="368"/>
                </a:lnTo>
                <a:lnTo>
                  <a:pt x="2924" y="345"/>
                </a:lnTo>
                <a:lnTo>
                  <a:pt x="2918" y="324"/>
                </a:lnTo>
                <a:lnTo>
                  <a:pt x="2910" y="303"/>
                </a:lnTo>
                <a:lnTo>
                  <a:pt x="2902" y="281"/>
                </a:lnTo>
                <a:lnTo>
                  <a:pt x="2892" y="261"/>
                </a:lnTo>
                <a:lnTo>
                  <a:pt x="2882" y="242"/>
                </a:lnTo>
                <a:lnTo>
                  <a:pt x="2871" y="223"/>
                </a:lnTo>
                <a:lnTo>
                  <a:pt x="2859" y="203"/>
                </a:lnTo>
                <a:lnTo>
                  <a:pt x="2847" y="186"/>
                </a:lnTo>
                <a:lnTo>
                  <a:pt x="2833" y="169"/>
                </a:lnTo>
                <a:lnTo>
                  <a:pt x="2818" y="152"/>
                </a:lnTo>
                <a:lnTo>
                  <a:pt x="2803" y="135"/>
                </a:lnTo>
                <a:lnTo>
                  <a:pt x="2787" y="120"/>
                </a:lnTo>
                <a:lnTo>
                  <a:pt x="2771" y="106"/>
                </a:lnTo>
                <a:lnTo>
                  <a:pt x="2754" y="93"/>
                </a:lnTo>
                <a:lnTo>
                  <a:pt x="2735" y="80"/>
                </a:lnTo>
                <a:lnTo>
                  <a:pt x="2716" y="67"/>
                </a:lnTo>
                <a:lnTo>
                  <a:pt x="2698" y="56"/>
                </a:lnTo>
                <a:lnTo>
                  <a:pt x="2677" y="46"/>
                </a:lnTo>
                <a:lnTo>
                  <a:pt x="2657" y="37"/>
                </a:lnTo>
                <a:lnTo>
                  <a:pt x="2636" y="29"/>
                </a:lnTo>
                <a:lnTo>
                  <a:pt x="2615" y="22"/>
                </a:lnTo>
                <a:lnTo>
                  <a:pt x="2593" y="16"/>
                </a:lnTo>
                <a:lnTo>
                  <a:pt x="2571" y="11"/>
                </a:lnTo>
                <a:lnTo>
                  <a:pt x="2549" y="7"/>
                </a:lnTo>
                <a:lnTo>
                  <a:pt x="2525" y="3"/>
                </a:lnTo>
                <a:lnTo>
                  <a:pt x="2502" y="1"/>
                </a:lnTo>
                <a:lnTo>
                  <a:pt x="2479" y="0"/>
                </a:lnTo>
                <a:close/>
                <a:moveTo>
                  <a:pt x="1194" y="369"/>
                </a:moveTo>
                <a:lnTo>
                  <a:pt x="1744" y="369"/>
                </a:lnTo>
                <a:lnTo>
                  <a:pt x="1753" y="369"/>
                </a:lnTo>
                <a:lnTo>
                  <a:pt x="1763" y="370"/>
                </a:lnTo>
                <a:lnTo>
                  <a:pt x="1772" y="373"/>
                </a:lnTo>
                <a:lnTo>
                  <a:pt x="1780" y="376"/>
                </a:lnTo>
                <a:lnTo>
                  <a:pt x="1788" y="379"/>
                </a:lnTo>
                <a:lnTo>
                  <a:pt x="1796" y="384"/>
                </a:lnTo>
                <a:lnTo>
                  <a:pt x="1803" y="389"/>
                </a:lnTo>
                <a:lnTo>
                  <a:pt x="1809" y="395"/>
                </a:lnTo>
                <a:lnTo>
                  <a:pt x="1815" y="401"/>
                </a:lnTo>
                <a:lnTo>
                  <a:pt x="1820" y="408"/>
                </a:lnTo>
                <a:lnTo>
                  <a:pt x="1825" y="416"/>
                </a:lnTo>
                <a:lnTo>
                  <a:pt x="1828" y="424"/>
                </a:lnTo>
                <a:lnTo>
                  <a:pt x="1833" y="433"/>
                </a:lnTo>
                <a:lnTo>
                  <a:pt x="1835" y="442"/>
                </a:lnTo>
                <a:lnTo>
                  <a:pt x="1836" y="451"/>
                </a:lnTo>
                <a:lnTo>
                  <a:pt x="1837" y="460"/>
                </a:lnTo>
                <a:lnTo>
                  <a:pt x="1836" y="469"/>
                </a:lnTo>
                <a:lnTo>
                  <a:pt x="1835" y="478"/>
                </a:lnTo>
                <a:lnTo>
                  <a:pt x="1833" y="487"/>
                </a:lnTo>
                <a:lnTo>
                  <a:pt x="1828" y="495"/>
                </a:lnTo>
                <a:lnTo>
                  <a:pt x="1825" y="504"/>
                </a:lnTo>
                <a:lnTo>
                  <a:pt x="1820" y="512"/>
                </a:lnTo>
                <a:lnTo>
                  <a:pt x="1815" y="519"/>
                </a:lnTo>
                <a:lnTo>
                  <a:pt x="1809" y="525"/>
                </a:lnTo>
                <a:lnTo>
                  <a:pt x="1803" y="531"/>
                </a:lnTo>
                <a:lnTo>
                  <a:pt x="1796" y="536"/>
                </a:lnTo>
                <a:lnTo>
                  <a:pt x="1788" y="541"/>
                </a:lnTo>
                <a:lnTo>
                  <a:pt x="1780" y="545"/>
                </a:lnTo>
                <a:lnTo>
                  <a:pt x="1772" y="548"/>
                </a:lnTo>
                <a:lnTo>
                  <a:pt x="1763" y="550"/>
                </a:lnTo>
                <a:lnTo>
                  <a:pt x="1753" y="551"/>
                </a:lnTo>
                <a:lnTo>
                  <a:pt x="1744" y="552"/>
                </a:lnTo>
                <a:lnTo>
                  <a:pt x="1194" y="552"/>
                </a:lnTo>
                <a:lnTo>
                  <a:pt x="1184" y="551"/>
                </a:lnTo>
                <a:lnTo>
                  <a:pt x="1175" y="550"/>
                </a:lnTo>
                <a:lnTo>
                  <a:pt x="1166" y="548"/>
                </a:lnTo>
                <a:lnTo>
                  <a:pt x="1158" y="545"/>
                </a:lnTo>
                <a:lnTo>
                  <a:pt x="1150" y="541"/>
                </a:lnTo>
                <a:lnTo>
                  <a:pt x="1142" y="536"/>
                </a:lnTo>
                <a:lnTo>
                  <a:pt x="1135" y="531"/>
                </a:lnTo>
                <a:lnTo>
                  <a:pt x="1129" y="525"/>
                </a:lnTo>
                <a:lnTo>
                  <a:pt x="1123" y="519"/>
                </a:lnTo>
                <a:lnTo>
                  <a:pt x="1117" y="512"/>
                </a:lnTo>
                <a:lnTo>
                  <a:pt x="1112" y="504"/>
                </a:lnTo>
                <a:lnTo>
                  <a:pt x="1108" y="495"/>
                </a:lnTo>
                <a:lnTo>
                  <a:pt x="1105" y="487"/>
                </a:lnTo>
                <a:lnTo>
                  <a:pt x="1103" y="478"/>
                </a:lnTo>
                <a:lnTo>
                  <a:pt x="1102" y="469"/>
                </a:lnTo>
                <a:lnTo>
                  <a:pt x="1101" y="460"/>
                </a:lnTo>
                <a:lnTo>
                  <a:pt x="1102" y="451"/>
                </a:lnTo>
                <a:lnTo>
                  <a:pt x="1103" y="442"/>
                </a:lnTo>
                <a:lnTo>
                  <a:pt x="1105" y="433"/>
                </a:lnTo>
                <a:lnTo>
                  <a:pt x="1108" y="424"/>
                </a:lnTo>
                <a:lnTo>
                  <a:pt x="1112" y="416"/>
                </a:lnTo>
                <a:lnTo>
                  <a:pt x="1117" y="408"/>
                </a:lnTo>
                <a:lnTo>
                  <a:pt x="1123" y="401"/>
                </a:lnTo>
                <a:lnTo>
                  <a:pt x="1129" y="395"/>
                </a:lnTo>
                <a:lnTo>
                  <a:pt x="1135" y="389"/>
                </a:lnTo>
                <a:lnTo>
                  <a:pt x="1142" y="384"/>
                </a:lnTo>
                <a:lnTo>
                  <a:pt x="1150" y="379"/>
                </a:lnTo>
                <a:lnTo>
                  <a:pt x="1158" y="376"/>
                </a:lnTo>
                <a:lnTo>
                  <a:pt x="1166" y="373"/>
                </a:lnTo>
                <a:lnTo>
                  <a:pt x="1175" y="370"/>
                </a:lnTo>
                <a:lnTo>
                  <a:pt x="1184" y="369"/>
                </a:lnTo>
                <a:lnTo>
                  <a:pt x="1194" y="369"/>
                </a:lnTo>
                <a:close/>
                <a:moveTo>
                  <a:pt x="1468" y="5328"/>
                </a:moveTo>
                <a:lnTo>
                  <a:pt x="1468" y="5328"/>
                </a:lnTo>
                <a:lnTo>
                  <a:pt x="1454" y="5328"/>
                </a:lnTo>
                <a:lnTo>
                  <a:pt x="1441" y="5327"/>
                </a:lnTo>
                <a:lnTo>
                  <a:pt x="1427" y="5325"/>
                </a:lnTo>
                <a:lnTo>
                  <a:pt x="1414" y="5322"/>
                </a:lnTo>
                <a:lnTo>
                  <a:pt x="1399" y="5319"/>
                </a:lnTo>
                <a:lnTo>
                  <a:pt x="1387" y="5316"/>
                </a:lnTo>
                <a:lnTo>
                  <a:pt x="1374" y="5312"/>
                </a:lnTo>
                <a:lnTo>
                  <a:pt x="1362" y="5307"/>
                </a:lnTo>
                <a:lnTo>
                  <a:pt x="1350" y="5300"/>
                </a:lnTo>
                <a:lnTo>
                  <a:pt x="1338" y="5294"/>
                </a:lnTo>
                <a:lnTo>
                  <a:pt x="1325" y="5288"/>
                </a:lnTo>
                <a:lnTo>
                  <a:pt x="1314" y="5281"/>
                </a:lnTo>
                <a:lnTo>
                  <a:pt x="1304" y="5273"/>
                </a:lnTo>
                <a:lnTo>
                  <a:pt x="1294" y="5265"/>
                </a:lnTo>
                <a:lnTo>
                  <a:pt x="1284" y="5257"/>
                </a:lnTo>
                <a:lnTo>
                  <a:pt x="1274" y="5248"/>
                </a:lnTo>
                <a:lnTo>
                  <a:pt x="1265" y="5238"/>
                </a:lnTo>
                <a:lnTo>
                  <a:pt x="1256" y="5227"/>
                </a:lnTo>
                <a:lnTo>
                  <a:pt x="1248" y="5217"/>
                </a:lnTo>
                <a:lnTo>
                  <a:pt x="1240" y="5206"/>
                </a:lnTo>
                <a:lnTo>
                  <a:pt x="1233" y="5195"/>
                </a:lnTo>
                <a:lnTo>
                  <a:pt x="1227" y="5184"/>
                </a:lnTo>
                <a:lnTo>
                  <a:pt x="1221" y="5172"/>
                </a:lnTo>
                <a:lnTo>
                  <a:pt x="1215" y="5159"/>
                </a:lnTo>
                <a:lnTo>
                  <a:pt x="1210" y="5147"/>
                </a:lnTo>
                <a:lnTo>
                  <a:pt x="1206" y="5134"/>
                </a:lnTo>
                <a:lnTo>
                  <a:pt x="1202" y="5121"/>
                </a:lnTo>
                <a:lnTo>
                  <a:pt x="1199" y="5108"/>
                </a:lnTo>
                <a:lnTo>
                  <a:pt x="1197" y="5095"/>
                </a:lnTo>
                <a:lnTo>
                  <a:pt x="1195" y="5080"/>
                </a:lnTo>
                <a:lnTo>
                  <a:pt x="1194" y="5066"/>
                </a:lnTo>
                <a:lnTo>
                  <a:pt x="1194" y="5052"/>
                </a:lnTo>
                <a:lnTo>
                  <a:pt x="1194" y="5038"/>
                </a:lnTo>
                <a:lnTo>
                  <a:pt x="1195" y="5025"/>
                </a:lnTo>
                <a:lnTo>
                  <a:pt x="1197" y="5010"/>
                </a:lnTo>
                <a:lnTo>
                  <a:pt x="1199" y="4997"/>
                </a:lnTo>
                <a:lnTo>
                  <a:pt x="1202" y="4983"/>
                </a:lnTo>
                <a:lnTo>
                  <a:pt x="1206" y="4970"/>
                </a:lnTo>
                <a:lnTo>
                  <a:pt x="1210" y="4958"/>
                </a:lnTo>
                <a:lnTo>
                  <a:pt x="1215" y="4945"/>
                </a:lnTo>
                <a:lnTo>
                  <a:pt x="1221" y="4932"/>
                </a:lnTo>
                <a:lnTo>
                  <a:pt x="1227" y="4921"/>
                </a:lnTo>
                <a:lnTo>
                  <a:pt x="1233" y="4909"/>
                </a:lnTo>
                <a:lnTo>
                  <a:pt x="1240" y="4898"/>
                </a:lnTo>
                <a:lnTo>
                  <a:pt x="1248" y="4888"/>
                </a:lnTo>
                <a:lnTo>
                  <a:pt x="1256" y="4876"/>
                </a:lnTo>
                <a:lnTo>
                  <a:pt x="1265" y="4867"/>
                </a:lnTo>
                <a:lnTo>
                  <a:pt x="1274" y="4857"/>
                </a:lnTo>
                <a:lnTo>
                  <a:pt x="1284" y="4848"/>
                </a:lnTo>
                <a:lnTo>
                  <a:pt x="1294" y="4840"/>
                </a:lnTo>
                <a:lnTo>
                  <a:pt x="1304" y="4832"/>
                </a:lnTo>
                <a:lnTo>
                  <a:pt x="1314" y="4824"/>
                </a:lnTo>
                <a:lnTo>
                  <a:pt x="1325" y="4817"/>
                </a:lnTo>
                <a:lnTo>
                  <a:pt x="1338" y="4810"/>
                </a:lnTo>
                <a:lnTo>
                  <a:pt x="1350" y="4803"/>
                </a:lnTo>
                <a:lnTo>
                  <a:pt x="1362" y="4798"/>
                </a:lnTo>
                <a:lnTo>
                  <a:pt x="1374" y="4793"/>
                </a:lnTo>
                <a:lnTo>
                  <a:pt x="1387" y="4789"/>
                </a:lnTo>
                <a:lnTo>
                  <a:pt x="1399" y="4785"/>
                </a:lnTo>
                <a:lnTo>
                  <a:pt x="1414" y="4782"/>
                </a:lnTo>
                <a:lnTo>
                  <a:pt x="1427" y="4780"/>
                </a:lnTo>
                <a:lnTo>
                  <a:pt x="1441" y="4778"/>
                </a:lnTo>
                <a:lnTo>
                  <a:pt x="1454" y="4777"/>
                </a:lnTo>
                <a:lnTo>
                  <a:pt x="1468" y="4777"/>
                </a:lnTo>
                <a:lnTo>
                  <a:pt x="1483" y="4777"/>
                </a:lnTo>
                <a:lnTo>
                  <a:pt x="1497" y="4778"/>
                </a:lnTo>
                <a:lnTo>
                  <a:pt x="1511" y="4780"/>
                </a:lnTo>
                <a:lnTo>
                  <a:pt x="1524" y="4782"/>
                </a:lnTo>
                <a:lnTo>
                  <a:pt x="1537" y="4785"/>
                </a:lnTo>
                <a:lnTo>
                  <a:pt x="1551" y="4789"/>
                </a:lnTo>
                <a:lnTo>
                  <a:pt x="1564" y="4793"/>
                </a:lnTo>
                <a:lnTo>
                  <a:pt x="1576" y="4798"/>
                </a:lnTo>
                <a:lnTo>
                  <a:pt x="1588" y="4803"/>
                </a:lnTo>
                <a:lnTo>
                  <a:pt x="1600" y="4810"/>
                </a:lnTo>
                <a:lnTo>
                  <a:pt x="1611" y="4817"/>
                </a:lnTo>
                <a:lnTo>
                  <a:pt x="1623" y="4824"/>
                </a:lnTo>
                <a:lnTo>
                  <a:pt x="1634" y="4832"/>
                </a:lnTo>
                <a:lnTo>
                  <a:pt x="1644" y="4840"/>
                </a:lnTo>
                <a:lnTo>
                  <a:pt x="1654" y="4848"/>
                </a:lnTo>
                <a:lnTo>
                  <a:pt x="1664" y="4857"/>
                </a:lnTo>
                <a:lnTo>
                  <a:pt x="1673" y="4867"/>
                </a:lnTo>
                <a:lnTo>
                  <a:pt x="1681" y="4876"/>
                </a:lnTo>
                <a:lnTo>
                  <a:pt x="1690" y="4888"/>
                </a:lnTo>
                <a:lnTo>
                  <a:pt x="1698" y="4898"/>
                </a:lnTo>
                <a:lnTo>
                  <a:pt x="1705" y="4909"/>
                </a:lnTo>
                <a:lnTo>
                  <a:pt x="1711" y="4921"/>
                </a:lnTo>
                <a:lnTo>
                  <a:pt x="1717" y="4932"/>
                </a:lnTo>
                <a:lnTo>
                  <a:pt x="1723" y="4945"/>
                </a:lnTo>
                <a:lnTo>
                  <a:pt x="1728" y="4958"/>
                </a:lnTo>
                <a:lnTo>
                  <a:pt x="1732" y="4970"/>
                </a:lnTo>
                <a:lnTo>
                  <a:pt x="1736" y="4983"/>
                </a:lnTo>
                <a:lnTo>
                  <a:pt x="1739" y="4997"/>
                </a:lnTo>
                <a:lnTo>
                  <a:pt x="1741" y="5010"/>
                </a:lnTo>
                <a:lnTo>
                  <a:pt x="1743" y="5025"/>
                </a:lnTo>
                <a:lnTo>
                  <a:pt x="1744" y="5038"/>
                </a:lnTo>
                <a:lnTo>
                  <a:pt x="1744" y="5052"/>
                </a:lnTo>
                <a:lnTo>
                  <a:pt x="1744" y="5066"/>
                </a:lnTo>
                <a:lnTo>
                  <a:pt x="1743" y="5080"/>
                </a:lnTo>
                <a:lnTo>
                  <a:pt x="1741" y="5095"/>
                </a:lnTo>
                <a:lnTo>
                  <a:pt x="1739" y="5108"/>
                </a:lnTo>
                <a:lnTo>
                  <a:pt x="1736" y="5121"/>
                </a:lnTo>
                <a:lnTo>
                  <a:pt x="1732" y="5134"/>
                </a:lnTo>
                <a:lnTo>
                  <a:pt x="1728" y="5147"/>
                </a:lnTo>
                <a:lnTo>
                  <a:pt x="1723" y="5159"/>
                </a:lnTo>
                <a:lnTo>
                  <a:pt x="1717" y="5172"/>
                </a:lnTo>
                <a:lnTo>
                  <a:pt x="1711" y="5184"/>
                </a:lnTo>
                <a:lnTo>
                  <a:pt x="1705" y="5195"/>
                </a:lnTo>
                <a:lnTo>
                  <a:pt x="1698" y="5206"/>
                </a:lnTo>
                <a:lnTo>
                  <a:pt x="1690" y="5217"/>
                </a:lnTo>
                <a:lnTo>
                  <a:pt x="1681" y="5227"/>
                </a:lnTo>
                <a:lnTo>
                  <a:pt x="1673" y="5238"/>
                </a:lnTo>
                <a:lnTo>
                  <a:pt x="1664" y="5248"/>
                </a:lnTo>
                <a:lnTo>
                  <a:pt x="1654" y="5257"/>
                </a:lnTo>
                <a:lnTo>
                  <a:pt x="1644" y="5265"/>
                </a:lnTo>
                <a:lnTo>
                  <a:pt x="1634" y="5273"/>
                </a:lnTo>
                <a:lnTo>
                  <a:pt x="1623" y="5281"/>
                </a:lnTo>
                <a:lnTo>
                  <a:pt x="1611" y="5288"/>
                </a:lnTo>
                <a:lnTo>
                  <a:pt x="1600" y="5294"/>
                </a:lnTo>
                <a:lnTo>
                  <a:pt x="1588" y="5300"/>
                </a:lnTo>
                <a:lnTo>
                  <a:pt x="1576" y="5307"/>
                </a:lnTo>
                <a:lnTo>
                  <a:pt x="1564" y="5312"/>
                </a:lnTo>
                <a:lnTo>
                  <a:pt x="1551" y="5316"/>
                </a:lnTo>
                <a:lnTo>
                  <a:pt x="1537" y="5319"/>
                </a:lnTo>
                <a:lnTo>
                  <a:pt x="1524" y="5322"/>
                </a:lnTo>
                <a:lnTo>
                  <a:pt x="1511" y="5325"/>
                </a:lnTo>
                <a:lnTo>
                  <a:pt x="1497" y="5327"/>
                </a:lnTo>
                <a:lnTo>
                  <a:pt x="1483" y="5328"/>
                </a:lnTo>
                <a:lnTo>
                  <a:pt x="1468" y="5328"/>
                </a:lnTo>
                <a:close/>
                <a:moveTo>
                  <a:pt x="2755" y="4593"/>
                </a:moveTo>
                <a:lnTo>
                  <a:pt x="183" y="4593"/>
                </a:lnTo>
                <a:lnTo>
                  <a:pt x="183" y="919"/>
                </a:lnTo>
                <a:lnTo>
                  <a:pt x="2755" y="919"/>
                </a:lnTo>
                <a:lnTo>
                  <a:pt x="2755" y="459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dirty="0">
              <a:solidFill>
                <a:schemeClr val="bg2">
                  <a:lumMod val="90000"/>
                </a:schemeClr>
              </a:solidFill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16" name="MH_SubTitle_2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3928005" y="823159"/>
            <a:ext cx="4107391" cy="5607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재활운동은 </a:t>
            </a:r>
            <a:r>
              <a:rPr lang="ko-KR" altLang="en-US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정확한 자세가 중요</a:t>
            </a:r>
            <a:endParaRPr lang="zh-CN" altLang="en-US" dirty="0">
              <a:solidFill>
                <a:schemeClr val="bg1"/>
              </a:solidFill>
              <a:latin typeface="나눔스퀘어 네오 Bold" panose="00000800000000000000" pitchFamily="2" charset="-127"/>
              <a:ea typeface="+mn-ea"/>
              <a:cs typeface="+mn-ea"/>
              <a:sym typeface="+mn-lt"/>
            </a:endParaRPr>
          </a:p>
        </p:txBody>
      </p:sp>
      <p:sp>
        <p:nvSpPr>
          <p:cNvPr id="18" name="MH_SubTitle_4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8208223" y="4316367"/>
            <a:ext cx="3281044" cy="668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촬영 후 처리시 원본으로 인한 </a:t>
            </a:r>
            <a:endParaRPr lang="en-US" altLang="ko-KR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  <a:p>
            <a:pPr algn="ctr">
              <a:defRPr/>
            </a:pP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프라이버시 문제</a:t>
            </a:r>
            <a:endParaRPr lang="zh-CN" altLang="en-US" dirty="0">
              <a:solidFill>
                <a:schemeClr val="bg1"/>
              </a:solidFill>
              <a:latin typeface="나눔스퀘어 네오 Bold" panose="00000800000000000000" pitchFamily="2" charset="-127"/>
              <a:ea typeface="+mn-ea"/>
              <a:cs typeface="+mn-ea"/>
              <a:sym typeface="+mn-lt"/>
            </a:endParaRPr>
          </a:p>
        </p:txBody>
      </p:sp>
      <p:sp>
        <p:nvSpPr>
          <p:cNvPr id="20" name="MH_SubTitle_6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874206" y="4338593"/>
            <a:ext cx="2920737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컴퓨터 비전을 통한 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HPE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는 </a:t>
            </a:r>
            <a:endParaRPr lang="en-US" altLang="ko-KR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  <a:p>
            <a:pPr algn="ctr">
              <a:defRPr/>
            </a:pP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cost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가 높음</a:t>
            </a:r>
            <a:endParaRPr lang="zh-CN" altLang="en-US" dirty="0">
              <a:solidFill>
                <a:schemeClr val="bg1"/>
              </a:solidFill>
              <a:latin typeface="나눔스퀘어 네오 Bold" panose="00000800000000000000" pitchFamily="2" charset="-127"/>
              <a:ea typeface="+mn-ea"/>
              <a:cs typeface="+mn-ea"/>
              <a:sym typeface="+mn-lt"/>
            </a:endParaRPr>
          </a:p>
        </p:txBody>
      </p:sp>
      <p:sp>
        <p:nvSpPr>
          <p:cNvPr id="24" name="PA_文本框 2"/>
          <p:cNvSpPr txBox="1"/>
          <p:nvPr>
            <p:custDataLst>
              <p:tags r:id="rId10"/>
            </p:custDataLst>
          </p:nvPr>
        </p:nvSpPr>
        <p:spPr>
          <a:xfrm>
            <a:off x="448620" y="236925"/>
            <a:ext cx="31014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i="1" dirty="0">
                <a:solidFill>
                  <a:schemeClr val="bg1"/>
                </a:solidFill>
                <a:effectLst>
                  <a:outerShdw blurRad="76200" dist="50800" dir="2700000" sx="101000" sy="101000" algn="tl" rotWithShape="0">
                    <a:prstClr val="black">
                      <a:alpha val="80000"/>
                    </a:prst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연구 배경</a:t>
            </a:r>
            <a:endParaRPr lang="zh-CN" altLang="en-US" sz="2000" i="1" dirty="0">
              <a:solidFill>
                <a:schemeClr val="bg1"/>
              </a:solidFill>
              <a:effectLst>
                <a:outerShdw blurRad="76200" dist="50800" dir="2700000" sx="101000" sy="101000" algn="tl" rotWithShape="0">
                  <a:prstClr val="black">
                    <a:alpha val="80000"/>
                  </a:prstClr>
                </a:outerShdw>
              </a:effectLst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23" name="TextBox 9">
            <a:extLst>
              <a:ext uri="{FF2B5EF4-FFF2-40B4-BE49-F238E27FC236}">
                <a16:creationId xmlns:a16="http://schemas.microsoft.com/office/drawing/2014/main" id="{6D763F71-554C-781E-AD82-1861B96AB333}"/>
              </a:ext>
            </a:extLst>
          </p:cNvPr>
          <p:cNvSpPr txBox="1"/>
          <p:nvPr/>
        </p:nvSpPr>
        <p:spPr>
          <a:xfrm>
            <a:off x="775185" y="6561860"/>
            <a:ext cx="1224136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200000"/>
              </a:lnSpc>
            </a:pPr>
            <a:r>
              <a:rPr lang="en-US" altLang="zh-CN" sz="1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PPT</a:t>
            </a:r>
            <a:r>
              <a:rPr lang="zh-CN" altLang="en-US" sz="100" dirty="0">
                <a:latin typeface="나눔스퀘어 네오 Bold" panose="00000800000000000000" pitchFamily="2" charset="-127"/>
              </a:rPr>
              <a:t>下载 </a:t>
            </a:r>
            <a:r>
              <a:rPr lang="en-US" altLang="zh-CN" sz="100" dirty="0"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http://www.1ppt.com/xiazai/</a:t>
            </a:r>
          </a:p>
        </p:txBody>
      </p:sp>
      <p:sp>
        <p:nvSpPr>
          <p:cNvPr id="26" name="Rounded Rectangle 27">
            <a:extLst>
              <a:ext uri="{FF2B5EF4-FFF2-40B4-BE49-F238E27FC236}">
                <a16:creationId xmlns:a16="http://schemas.microsoft.com/office/drawing/2014/main" id="{71D85ACF-D90A-4676-8585-A99524626269}"/>
              </a:ext>
            </a:extLst>
          </p:cNvPr>
          <p:cNvSpPr/>
          <p:nvPr/>
        </p:nvSpPr>
        <p:spPr>
          <a:xfrm>
            <a:off x="4122449" y="4483363"/>
            <a:ext cx="445606" cy="342286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 dirty="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27" name="Block Arc 31">
            <a:extLst>
              <a:ext uri="{FF2B5EF4-FFF2-40B4-BE49-F238E27FC236}">
                <a16:creationId xmlns:a16="http://schemas.microsoft.com/office/drawing/2014/main" id="{776E6B95-3CAE-4D1D-83DC-CE210BAF8A31}"/>
              </a:ext>
            </a:extLst>
          </p:cNvPr>
          <p:cNvSpPr/>
          <p:nvPr/>
        </p:nvSpPr>
        <p:spPr>
          <a:xfrm>
            <a:off x="7436698" y="4409561"/>
            <a:ext cx="415177" cy="459725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28" name="Heart 17">
            <a:extLst>
              <a:ext uri="{FF2B5EF4-FFF2-40B4-BE49-F238E27FC236}">
                <a16:creationId xmlns:a16="http://schemas.microsoft.com/office/drawing/2014/main" id="{D13F7E01-D61B-4B9F-8AB5-20A41967CBFD}"/>
              </a:ext>
            </a:extLst>
          </p:cNvPr>
          <p:cNvSpPr/>
          <p:nvPr/>
        </p:nvSpPr>
        <p:spPr>
          <a:xfrm>
            <a:off x="5769304" y="1598655"/>
            <a:ext cx="455484" cy="44658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sp>
        <p:nvSpPr>
          <p:cNvPr id="19" name="MH_SubTitle_6">
            <a:extLst>
              <a:ext uri="{FF2B5EF4-FFF2-40B4-BE49-F238E27FC236}">
                <a16:creationId xmlns:a16="http://schemas.microsoft.com/office/drawing/2014/main" id="{F9F55CB9-0916-4EB3-9283-05142B551782}"/>
              </a:ext>
            </a:extLst>
          </p:cNvPr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453452" y="5887503"/>
            <a:ext cx="1121361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no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defRPr/>
            </a:pPr>
            <a:r>
              <a:rPr lang="en-US" altLang="zh-CN" sz="20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=&gt; </a:t>
            </a:r>
            <a:r>
              <a:rPr lang="ko-KR" altLang="en-US" sz="20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상대적으로 저가이고</a:t>
            </a:r>
            <a:r>
              <a:rPr lang="en-US" altLang="ko-KR" sz="20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, </a:t>
            </a:r>
            <a:r>
              <a:rPr lang="ko-KR" altLang="en-US" sz="20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폐쇄적인 환경인 임베디드에서 자세추론</a:t>
            </a:r>
            <a:r>
              <a:rPr lang="en-US" altLang="ko-KR" sz="20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(HPE)</a:t>
            </a:r>
            <a:r>
              <a:rPr lang="ko-KR" altLang="en-US" sz="20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을 통해 재활운동 </a:t>
            </a:r>
            <a:r>
              <a:rPr lang="ko-KR" altLang="en-US" sz="2000" dirty="0" err="1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서포팅</a:t>
            </a:r>
            <a:r>
              <a:rPr lang="ko-KR" altLang="en-US" sz="20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 </a:t>
            </a:r>
            <a:endParaRPr lang="zh-CN" altLang="en-US" sz="2000" dirty="0">
              <a:solidFill>
                <a:schemeClr val="bg1"/>
              </a:solidFill>
              <a:latin typeface="나눔스퀘어 네오 Bold" panose="00000800000000000000" pitchFamily="2" charset="-127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1155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六边形 1"/>
          <p:cNvSpPr/>
          <p:nvPr/>
        </p:nvSpPr>
        <p:spPr>
          <a:xfrm>
            <a:off x="1973682" y="2432201"/>
            <a:ext cx="624774" cy="539481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2134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3" name="六边形 2"/>
          <p:cNvSpPr/>
          <p:nvPr/>
        </p:nvSpPr>
        <p:spPr>
          <a:xfrm>
            <a:off x="3875728" y="4248952"/>
            <a:ext cx="624774" cy="539481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2134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4" name="六边形 3"/>
          <p:cNvSpPr/>
          <p:nvPr/>
        </p:nvSpPr>
        <p:spPr>
          <a:xfrm>
            <a:off x="5248953" y="4359834"/>
            <a:ext cx="624774" cy="539481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2134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5" name="六边形 4"/>
          <p:cNvSpPr/>
          <p:nvPr/>
        </p:nvSpPr>
        <p:spPr>
          <a:xfrm>
            <a:off x="7074235" y="2485508"/>
            <a:ext cx="405144" cy="347572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2134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6" name="六边形 5"/>
          <p:cNvSpPr/>
          <p:nvPr/>
        </p:nvSpPr>
        <p:spPr>
          <a:xfrm>
            <a:off x="6170123" y="2278672"/>
            <a:ext cx="594922" cy="513893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2134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7" name="六边形 6"/>
          <p:cNvSpPr/>
          <p:nvPr/>
        </p:nvSpPr>
        <p:spPr>
          <a:xfrm>
            <a:off x="3523891" y="1894851"/>
            <a:ext cx="245220" cy="211101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2134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8" name="六边形 7"/>
          <p:cNvSpPr/>
          <p:nvPr/>
        </p:nvSpPr>
        <p:spPr>
          <a:xfrm>
            <a:off x="4993073" y="4244688"/>
            <a:ext cx="275071" cy="238822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2134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9" name="六边形 8"/>
          <p:cNvSpPr/>
          <p:nvPr/>
        </p:nvSpPr>
        <p:spPr>
          <a:xfrm>
            <a:off x="6745855" y="2792565"/>
            <a:ext cx="287865" cy="247351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2134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10" name="六边形 9"/>
          <p:cNvSpPr/>
          <p:nvPr/>
        </p:nvSpPr>
        <p:spPr>
          <a:xfrm>
            <a:off x="3105953" y="2142203"/>
            <a:ext cx="481908" cy="413674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2134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11" name="六边形 10"/>
          <p:cNvSpPr/>
          <p:nvPr/>
        </p:nvSpPr>
        <p:spPr>
          <a:xfrm>
            <a:off x="8645767" y="4172188"/>
            <a:ext cx="597055" cy="513893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2134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12" name="六边形 11"/>
          <p:cNvSpPr/>
          <p:nvPr/>
        </p:nvSpPr>
        <p:spPr>
          <a:xfrm>
            <a:off x="9377160" y="4114614"/>
            <a:ext cx="430732" cy="371027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2134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13" name="六边形 12"/>
          <p:cNvSpPr/>
          <p:nvPr/>
        </p:nvSpPr>
        <p:spPr>
          <a:xfrm>
            <a:off x="9251351" y="4564538"/>
            <a:ext cx="285733" cy="247351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2134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14" name="六边形 13"/>
          <p:cNvSpPr/>
          <p:nvPr/>
        </p:nvSpPr>
        <p:spPr>
          <a:xfrm>
            <a:off x="2690148" y="2502567"/>
            <a:ext cx="405144" cy="347572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21349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grpSp>
        <p:nvGrpSpPr>
          <p:cNvPr id="20" name="组合 30"/>
          <p:cNvGrpSpPr/>
          <p:nvPr/>
        </p:nvGrpSpPr>
        <p:grpSpPr>
          <a:xfrm>
            <a:off x="3451392" y="1711470"/>
            <a:ext cx="2701673" cy="2328513"/>
            <a:chOff x="3451392" y="1711470"/>
            <a:chExt cx="2701673" cy="2328513"/>
          </a:xfrm>
        </p:grpSpPr>
        <p:sp>
          <p:nvSpPr>
            <p:cNvPr id="21" name="六边形 20"/>
            <p:cNvSpPr/>
            <p:nvPr/>
          </p:nvSpPr>
          <p:spPr>
            <a:xfrm>
              <a:off x="3451392" y="1711470"/>
              <a:ext cx="2701673" cy="2328513"/>
            </a:xfrm>
            <a:prstGeom prst="hexagon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2134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나눔스퀘어 네오 Bold" panose="00000800000000000000" pitchFamily="2" charset="-127"/>
                <a:cs typeface="+mn-ea"/>
                <a:sym typeface="+mn-lt"/>
              </a:endParaRPr>
            </a:p>
          </p:txBody>
        </p:sp>
        <p:sp>
          <p:nvSpPr>
            <p:cNvPr id="22" name="矩形 45"/>
            <p:cNvSpPr/>
            <p:nvPr/>
          </p:nvSpPr>
          <p:spPr>
            <a:xfrm>
              <a:off x="4560207" y="2174187"/>
              <a:ext cx="518159" cy="522423"/>
            </a:xfrm>
            <a:custGeom>
              <a:avLst/>
              <a:gdLst/>
              <a:ahLst/>
              <a:cxnLst/>
              <a:rect l="l" t="t" r="r" b="b"/>
              <a:pathLst>
                <a:path w="752475" h="755648">
                  <a:moveTo>
                    <a:pt x="60325" y="0"/>
                  </a:moveTo>
                  <a:cubicBezTo>
                    <a:pt x="86342" y="0"/>
                    <a:pt x="108512" y="16470"/>
                    <a:pt x="116492" y="39730"/>
                  </a:cubicBezTo>
                  <a:lnTo>
                    <a:pt x="251669" y="169806"/>
                  </a:lnTo>
                  <a:lnTo>
                    <a:pt x="654050" y="15875"/>
                  </a:lnTo>
                  <a:lnTo>
                    <a:pt x="749300" y="88900"/>
                  </a:lnTo>
                  <a:lnTo>
                    <a:pt x="420437" y="332205"/>
                  </a:lnTo>
                  <a:lnTo>
                    <a:pt x="574416" y="480374"/>
                  </a:lnTo>
                  <a:lnTo>
                    <a:pt x="752475" y="469900"/>
                  </a:lnTo>
                  <a:lnTo>
                    <a:pt x="742950" y="565150"/>
                  </a:lnTo>
                  <a:lnTo>
                    <a:pt x="609861" y="596204"/>
                  </a:lnTo>
                  <a:lnTo>
                    <a:pt x="552451" y="749298"/>
                  </a:lnTo>
                  <a:lnTo>
                    <a:pt x="473076" y="755648"/>
                  </a:lnTo>
                  <a:lnTo>
                    <a:pt x="486660" y="572267"/>
                  </a:lnTo>
                  <a:lnTo>
                    <a:pt x="331516" y="416116"/>
                  </a:lnTo>
                  <a:lnTo>
                    <a:pt x="98425" y="752475"/>
                  </a:lnTo>
                  <a:lnTo>
                    <a:pt x="6350" y="660400"/>
                  </a:lnTo>
                  <a:lnTo>
                    <a:pt x="172156" y="255721"/>
                  </a:lnTo>
                  <a:lnTo>
                    <a:pt x="25948" y="108564"/>
                  </a:lnTo>
                  <a:cubicBezTo>
                    <a:pt x="9989" y="98516"/>
                    <a:pt x="0" y="80587"/>
                    <a:pt x="0" y="60325"/>
                  </a:cubicBezTo>
                  <a:cubicBezTo>
                    <a:pt x="0" y="27008"/>
                    <a:pt x="27008" y="0"/>
                    <a:pt x="603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2134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나눔스퀘어 네오 Bold" panose="00000800000000000000" pitchFamily="2" charset="-127"/>
                <a:cs typeface="+mn-ea"/>
                <a:sym typeface="+mn-lt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3884475" y="3018789"/>
              <a:ext cx="1869622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400" dirty="0" err="1">
                  <a:solidFill>
                    <a:schemeClr val="bg1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  <a:cs typeface="+mn-ea"/>
                  <a:sym typeface="+mn-lt"/>
                </a:rPr>
                <a:t>전송받은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  <a:cs typeface="+mn-ea"/>
                  <a:sym typeface="+mn-lt"/>
                </a:rPr>
                <a:t> </a:t>
              </a:r>
              <a:r>
                <a:rPr lang="en-US" altLang="ko-KR" sz="1400" dirty="0">
                  <a:solidFill>
                    <a:schemeClr val="bg1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  <a:cs typeface="+mn-ea"/>
                  <a:sym typeface="+mn-lt"/>
                </a:rPr>
                <a:t>IMU 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  <a:cs typeface="+mn-ea"/>
                  <a:sym typeface="+mn-lt"/>
                </a:rPr>
                <a:t>데이터들의 동기화를 맞추는 시스템 개발</a:t>
              </a:r>
            </a:p>
          </p:txBody>
        </p:sp>
      </p:grpSp>
      <p:grpSp>
        <p:nvGrpSpPr>
          <p:cNvPr id="25" name="组合 34"/>
          <p:cNvGrpSpPr/>
          <p:nvPr/>
        </p:nvGrpSpPr>
        <p:grpSpPr>
          <a:xfrm>
            <a:off x="5877992" y="3133739"/>
            <a:ext cx="2701673" cy="2328513"/>
            <a:chOff x="5877992" y="3133739"/>
            <a:chExt cx="2701673" cy="2328513"/>
          </a:xfrm>
        </p:grpSpPr>
        <p:sp>
          <p:nvSpPr>
            <p:cNvPr id="26" name="六边形 25"/>
            <p:cNvSpPr/>
            <p:nvPr/>
          </p:nvSpPr>
          <p:spPr>
            <a:xfrm>
              <a:off x="5877992" y="3133739"/>
              <a:ext cx="2701673" cy="2328513"/>
            </a:xfrm>
            <a:prstGeom prst="hexagon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2134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나눔스퀘어 네오 Bold" panose="00000800000000000000" pitchFamily="2" charset="-127"/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6335628" y="4518692"/>
              <a:ext cx="171992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  <a:cs typeface="+mn-ea"/>
                  <a:sym typeface="+mn-lt"/>
                </a:rPr>
                <a:t>자세 추론을 위한 딥러닝 모델 학습</a:t>
              </a:r>
            </a:p>
          </p:txBody>
        </p:sp>
      </p:grpSp>
      <p:grpSp>
        <p:nvGrpSpPr>
          <p:cNvPr id="30" name="组合 35"/>
          <p:cNvGrpSpPr/>
          <p:nvPr/>
        </p:nvGrpSpPr>
        <p:grpSpPr>
          <a:xfrm>
            <a:off x="8253417" y="1700808"/>
            <a:ext cx="2699540" cy="2328513"/>
            <a:chOff x="8253417" y="1700808"/>
            <a:chExt cx="2699540" cy="2328513"/>
          </a:xfrm>
        </p:grpSpPr>
        <p:sp>
          <p:nvSpPr>
            <p:cNvPr id="31" name="六边形 30"/>
            <p:cNvSpPr/>
            <p:nvPr/>
          </p:nvSpPr>
          <p:spPr>
            <a:xfrm>
              <a:off x="8253417" y="1700808"/>
              <a:ext cx="2699540" cy="2328513"/>
            </a:xfrm>
            <a:prstGeom prst="hexagon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2134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나눔스퀘어 네오 Bold" panose="00000800000000000000" pitchFamily="2" charset="-127"/>
                <a:cs typeface="+mn-ea"/>
                <a:sym typeface="+mn-lt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8749624" y="3117675"/>
              <a:ext cx="1719920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  <a:cs typeface="+mn-ea"/>
                  <a:sym typeface="+mn-lt"/>
                </a:rPr>
                <a:t>재활 동작 별 측정 모듈 개수의 최적화 </a:t>
              </a:r>
            </a:p>
          </p:txBody>
        </p:sp>
      </p:grpSp>
      <p:sp>
        <p:nvSpPr>
          <p:cNvPr id="36" name="PA_文本框 2"/>
          <p:cNvSpPr txBox="1"/>
          <p:nvPr>
            <p:custDataLst>
              <p:tags r:id="rId1"/>
            </p:custDataLst>
          </p:nvPr>
        </p:nvSpPr>
        <p:spPr>
          <a:xfrm>
            <a:off x="448620" y="236925"/>
            <a:ext cx="31014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i="1" dirty="0">
                <a:solidFill>
                  <a:schemeClr val="bg1"/>
                </a:solidFill>
                <a:effectLst>
                  <a:outerShdw blurRad="76200" dist="50800" dir="2700000" sx="101000" sy="101000" algn="tl" rotWithShape="0">
                    <a:prstClr val="black">
                      <a:alpha val="80000"/>
                    </a:prst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과제 목표</a:t>
            </a:r>
            <a:endParaRPr lang="zh-CN" altLang="en-US" sz="2000" i="1" dirty="0">
              <a:solidFill>
                <a:schemeClr val="bg1"/>
              </a:solidFill>
              <a:effectLst>
                <a:outerShdw blurRad="76200" dist="50800" dir="2700000" sx="101000" sy="101000" algn="tl" rotWithShape="0">
                  <a:prstClr val="black">
                    <a:alpha val="80000"/>
                  </a:prstClr>
                </a:outerShdw>
              </a:effectLst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38" name="Parallelogram 30">
            <a:extLst>
              <a:ext uri="{FF2B5EF4-FFF2-40B4-BE49-F238E27FC236}">
                <a16:creationId xmlns:a16="http://schemas.microsoft.com/office/drawing/2014/main" id="{33FCC7EA-BE48-4ED5-A785-929BEFFDE23D}"/>
              </a:ext>
            </a:extLst>
          </p:cNvPr>
          <p:cNvSpPr/>
          <p:nvPr/>
        </p:nvSpPr>
        <p:spPr>
          <a:xfrm flipH="1">
            <a:off x="6947076" y="3598364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  <p:grpSp>
        <p:nvGrpSpPr>
          <p:cNvPr id="44" name="组合 34">
            <a:extLst>
              <a:ext uri="{FF2B5EF4-FFF2-40B4-BE49-F238E27FC236}">
                <a16:creationId xmlns:a16="http://schemas.microsoft.com/office/drawing/2014/main" id="{E96223DA-FE7A-4D2F-96D9-BE3077C10097}"/>
              </a:ext>
            </a:extLst>
          </p:cNvPr>
          <p:cNvGrpSpPr/>
          <p:nvPr/>
        </p:nvGrpSpPr>
        <p:grpSpPr>
          <a:xfrm>
            <a:off x="1030122" y="3133739"/>
            <a:ext cx="2701673" cy="2328513"/>
            <a:chOff x="5877992" y="3133739"/>
            <a:chExt cx="2701673" cy="2328513"/>
          </a:xfrm>
        </p:grpSpPr>
        <p:sp>
          <p:nvSpPr>
            <p:cNvPr id="45" name="六边形 25">
              <a:extLst>
                <a:ext uri="{FF2B5EF4-FFF2-40B4-BE49-F238E27FC236}">
                  <a16:creationId xmlns:a16="http://schemas.microsoft.com/office/drawing/2014/main" id="{E1430694-5B52-4FC4-9394-711D9C6FA755}"/>
                </a:ext>
              </a:extLst>
            </p:cNvPr>
            <p:cNvSpPr/>
            <p:nvPr/>
          </p:nvSpPr>
          <p:spPr>
            <a:xfrm>
              <a:off x="5877992" y="3133739"/>
              <a:ext cx="2701673" cy="2328513"/>
            </a:xfrm>
            <a:prstGeom prst="hexagon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2134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latin typeface="나눔스퀘어 네오 Bold" panose="00000800000000000000" pitchFamily="2" charset="-127"/>
                <a:cs typeface="+mn-ea"/>
                <a:sym typeface="+mn-lt"/>
              </a:endParaRPr>
            </a:p>
          </p:txBody>
        </p:sp>
        <p:sp>
          <p:nvSpPr>
            <p:cNvPr id="46" name="圆角矩形 51">
              <a:extLst>
                <a:ext uri="{FF2B5EF4-FFF2-40B4-BE49-F238E27FC236}">
                  <a16:creationId xmlns:a16="http://schemas.microsoft.com/office/drawing/2014/main" id="{31F88A19-0DAA-447D-9671-6804B3D7052A}"/>
                </a:ext>
              </a:extLst>
            </p:cNvPr>
            <p:cNvSpPr/>
            <p:nvPr/>
          </p:nvSpPr>
          <p:spPr>
            <a:xfrm flipH="1">
              <a:off x="6924971" y="3577265"/>
              <a:ext cx="584261" cy="524555"/>
            </a:xfrm>
            <a:custGeom>
              <a:avLst/>
              <a:gdLst/>
              <a:ahLst/>
              <a:cxnLst/>
              <a:rect l="l" t="t" r="r" b="b"/>
              <a:pathLst>
                <a:path w="833438" h="744826">
                  <a:moveTo>
                    <a:pt x="735803" y="200026"/>
                  </a:moveTo>
                  <a:lnTo>
                    <a:pt x="588168" y="200026"/>
                  </a:lnTo>
                  <a:lnTo>
                    <a:pt x="588168" y="459582"/>
                  </a:lnTo>
                  <a:lnTo>
                    <a:pt x="280988" y="459582"/>
                  </a:lnTo>
                  <a:lnTo>
                    <a:pt x="280988" y="516729"/>
                  </a:lnTo>
                  <a:cubicBezTo>
                    <a:pt x="280988" y="570651"/>
                    <a:pt x="324701" y="614364"/>
                    <a:pt x="378623" y="614364"/>
                  </a:cubicBezTo>
                  <a:lnTo>
                    <a:pt x="591312" y="614364"/>
                  </a:lnTo>
                  <a:lnTo>
                    <a:pt x="712338" y="744826"/>
                  </a:lnTo>
                  <a:lnTo>
                    <a:pt x="704983" y="614364"/>
                  </a:lnTo>
                  <a:lnTo>
                    <a:pt x="735803" y="614364"/>
                  </a:lnTo>
                  <a:cubicBezTo>
                    <a:pt x="789725" y="614364"/>
                    <a:pt x="833438" y="570651"/>
                    <a:pt x="833438" y="516729"/>
                  </a:cubicBezTo>
                  <a:lnTo>
                    <a:pt x="833438" y="297661"/>
                  </a:lnTo>
                  <a:cubicBezTo>
                    <a:pt x="833438" y="243739"/>
                    <a:pt x="789725" y="200026"/>
                    <a:pt x="735803" y="200026"/>
                  </a:cubicBezTo>
                  <a:close/>
                  <a:moveTo>
                    <a:pt x="454815" y="0"/>
                  </a:moveTo>
                  <a:lnTo>
                    <a:pt x="97635" y="0"/>
                  </a:lnTo>
                  <a:cubicBezTo>
                    <a:pt x="43713" y="0"/>
                    <a:pt x="0" y="43713"/>
                    <a:pt x="0" y="97635"/>
                  </a:cubicBezTo>
                  <a:lnTo>
                    <a:pt x="0" y="316703"/>
                  </a:lnTo>
                  <a:cubicBezTo>
                    <a:pt x="0" y="370625"/>
                    <a:pt x="43713" y="414338"/>
                    <a:pt x="97635" y="414338"/>
                  </a:cubicBezTo>
                  <a:lnTo>
                    <a:pt x="128455" y="414338"/>
                  </a:lnTo>
                  <a:lnTo>
                    <a:pt x="121100" y="544800"/>
                  </a:lnTo>
                  <a:lnTo>
                    <a:pt x="242126" y="414338"/>
                  </a:lnTo>
                  <a:lnTo>
                    <a:pt x="454815" y="414338"/>
                  </a:lnTo>
                  <a:cubicBezTo>
                    <a:pt x="508737" y="414338"/>
                    <a:pt x="552450" y="370625"/>
                    <a:pt x="552450" y="316703"/>
                  </a:cubicBezTo>
                  <a:lnTo>
                    <a:pt x="552450" y="97635"/>
                  </a:lnTo>
                  <a:cubicBezTo>
                    <a:pt x="552450" y="43713"/>
                    <a:pt x="508737" y="0"/>
                    <a:pt x="4548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21349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latin typeface="나눔스퀘어 네오 Bold" panose="00000800000000000000" pitchFamily="2" charset="-127"/>
                <a:cs typeface="+mn-ea"/>
                <a:sym typeface="+mn-lt"/>
              </a:endParaRPr>
            </a:p>
          </p:txBody>
        </p:sp>
        <p:sp>
          <p:nvSpPr>
            <p:cNvPr id="48" name="矩形 28">
              <a:extLst>
                <a:ext uri="{FF2B5EF4-FFF2-40B4-BE49-F238E27FC236}">
                  <a16:creationId xmlns:a16="http://schemas.microsoft.com/office/drawing/2014/main" id="{712E851A-2A52-4764-ACA1-5C3413B7D7C9}"/>
                </a:ext>
              </a:extLst>
            </p:cNvPr>
            <p:cNvSpPr/>
            <p:nvPr/>
          </p:nvSpPr>
          <p:spPr>
            <a:xfrm>
              <a:off x="6264853" y="4366537"/>
              <a:ext cx="1963634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  <a:cs typeface="+mn-ea"/>
                  <a:sym typeface="+mn-lt"/>
                </a:rPr>
                <a:t>BLE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  <a:cs typeface="+mn-ea"/>
                  <a:sym typeface="+mn-lt"/>
                </a:rPr>
                <a:t>를 통해 </a:t>
              </a:r>
              <a:r>
                <a:rPr lang="en-US" altLang="ko-KR" sz="1400" dirty="0">
                  <a:solidFill>
                    <a:schemeClr val="bg1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  <a:cs typeface="+mn-ea"/>
                  <a:sym typeface="+mn-lt"/>
                </a:rPr>
                <a:t>IMU </a:t>
              </a:r>
              <a:r>
                <a:rPr lang="ko-KR" altLang="en-US" sz="1400" dirty="0">
                  <a:solidFill>
                    <a:schemeClr val="bg1"/>
                  </a:solidFill>
                  <a:latin typeface="나눔스퀘어 네오 Bold" panose="00000800000000000000" pitchFamily="2" charset="-127"/>
                  <a:ea typeface="나눔스퀘어 네오 Bold" panose="00000800000000000000" pitchFamily="2" charset="-127"/>
                  <a:cs typeface="+mn-ea"/>
                  <a:sym typeface="+mn-lt"/>
                </a:rPr>
                <a:t>데이터를 게이트웨이로 전송하는 시스템 개발</a:t>
              </a:r>
            </a:p>
          </p:txBody>
        </p:sp>
      </p:grpSp>
      <p:sp>
        <p:nvSpPr>
          <p:cNvPr id="49" name="Rectangle 15">
            <a:extLst>
              <a:ext uri="{FF2B5EF4-FFF2-40B4-BE49-F238E27FC236}">
                <a16:creationId xmlns:a16="http://schemas.microsoft.com/office/drawing/2014/main" id="{A58E4961-6A3B-427C-A785-659D96CD740C}"/>
              </a:ext>
            </a:extLst>
          </p:cNvPr>
          <p:cNvSpPr/>
          <p:nvPr/>
        </p:nvSpPr>
        <p:spPr>
          <a:xfrm rot="5400000">
            <a:off x="9363405" y="2249724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5233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MH_Other_1"/>
          <p:cNvCxnSpPr/>
          <p:nvPr>
            <p:custDataLst>
              <p:tags r:id="rId1"/>
            </p:custDataLst>
          </p:nvPr>
        </p:nvCxnSpPr>
        <p:spPr>
          <a:xfrm flipH="1">
            <a:off x="954169" y="3932461"/>
            <a:ext cx="5135563" cy="0"/>
          </a:xfrm>
          <a:prstGeom prst="line">
            <a:avLst/>
          </a:prstGeom>
          <a:ln w="3175">
            <a:solidFill>
              <a:srgbClr val="DDDD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H_SubTitle_1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954169" y="3424879"/>
            <a:ext cx="14874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ko-KR" altLang="en-US" sz="1600" dirty="0" err="1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상지</a:t>
            </a:r>
            <a:endParaRPr lang="zh-CN" altLang="en-US" sz="1600" dirty="0">
              <a:solidFill>
                <a:schemeClr val="bg1"/>
              </a:solidFill>
              <a:latin typeface="나눔스퀘어 네오 Bold" panose="00000800000000000000" pitchFamily="2" charset="-127"/>
              <a:ea typeface="+mn-ea"/>
              <a:cs typeface="+mn-ea"/>
              <a:sym typeface="+mn-lt"/>
            </a:endParaRPr>
          </a:p>
        </p:txBody>
      </p:sp>
      <p:cxnSp>
        <p:nvCxnSpPr>
          <p:cNvPr id="12" name="MH_Other_7"/>
          <p:cNvCxnSpPr/>
          <p:nvPr>
            <p:custDataLst>
              <p:tags r:id="rId3"/>
            </p:custDataLst>
          </p:nvPr>
        </p:nvCxnSpPr>
        <p:spPr>
          <a:xfrm flipH="1">
            <a:off x="6472653" y="3968973"/>
            <a:ext cx="5135563" cy="0"/>
          </a:xfrm>
          <a:prstGeom prst="line">
            <a:avLst/>
          </a:prstGeom>
          <a:ln w="3175">
            <a:solidFill>
              <a:srgbClr val="DDDD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H_Text_1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3159207" y="2070372"/>
            <a:ext cx="2938463" cy="747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30000"/>
              </a:lnSpc>
              <a:defRPr/>
            </a:pP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견관절 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: 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회전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거상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하강</a:t>
            </a:r>
          </a:p>
          <a:p>
            <a:pPr algn="just">
              <a:lnSpc>
                <a:spcPct val="130000"/>
              </a:lnSpc>
              <a:defRPr/>
            </a:pP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손목관절 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: 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굽힘</a:t>
            </a:r>
          </a:p>
        </p:txBody>
      </p:sp>
      <p:sp>
        <p:nvSpPr>
          <p:cNvPr id="14" name="MH_Text_2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3159207" y="4172471"/>
            <a:ext cx="2938463" cy="7479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30000"/>
              </a:lnSpc>
              <a:defRPr/>
            </a:pP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고관절 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: 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구부림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폄</a:t>
            </a:r>
          </a:p>
          <a:p>
            <a:pPr algn="just">
              <a:lnSpc>
                <a:spcPct val="130000"/>
              </a:lnSpc>
              <a:defRPr/>
            </a:pP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무릎관절 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: 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구부림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폄</a:t>
            </a:r>
          </a:p>
        </p:txBody>
      </p:sp>
      <p:sp>
        <p:nvSpPr>
          <p:cNvPr id="15" name="MH_Text_3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8677691" y="2067820"/>
            <a:ext cx="2938463" cy="3270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normAutofit lnSpcReduction="10000"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30000"/>
              </a:lnSpc>
              <a:defRPr/>
            </a:pP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머리 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: 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회전</a:t>
            </a:r>
          </a:p>
        </p:txBody>
      </p:sp>
      <p:sp>
        <p:nvSpPr>
          <p:cNvPr id="16" name="MH_Text_4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8677691" y="4074069"/>
            <a:ext cx="2938463" cy="319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normAutofit lnSpcReduction="10000"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30000"/>
              </a:lnSpc>
              <a:defRPr/>
            </a:pP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척추 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: 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구부림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폄</a:t>
            </a:r>
          </a:p>
        </p:txBody>
      </p:sp>
      <p:sp>
        <p:nvSpPr>
          <p:cNvPr id="17" name="PA_文本框 2"/>
          <p:cNvSpPr txBox="1"/>
          <p:nvPr>
            <p:custDataLst>
              <p:tags r:id="rId8"/>
            </p:custDataLst>
          </p:nvPr>
        </p:nvSpPr>
        <p:spPr>
          <a:xfrm>
            <a:off x="448620" y="236925"/>
            <a:ext cx="31014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i="1" dirty="0">
                <a:solidFill>
                  <a:schemeClr val="bg1"/>
                </a:solidFill>
                <a:effectLst>
                  <a:outerShdw blurRad="76200" dist="50800" dir="2700000" sx="101000" sy="101000" algn="tl" rotWithShape="0">
                    <a:prstClr val="black">
                      <a:alpha val="80000"/>
                    </a:prst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진행 과정</a:t>
            </a:r>
            <a:endParaRPr lang="zh-CN" altLang="en-US" sz="2000" i="1" dirty="0">
              <a:solidFill>
                <a:schemeClr val="bg1"/>
              </a:solidFill>
              <a:effectLst>
                <a:outerShdw blurRad="76200" dist="50800" dir="2700000" sx="101000" sy="101000" algn="tl" rotWithShape="0">
                  <a:prstClr val="black">
                    <a:alpha val="80000"/>
                  </a:prstClr>
                </a:outerShdw>
              </a:effectLst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20" name="MH_SubTitle_1">
            <a:extLst>
              <a:ext uri="{FF2B5EF4-FFF2-40B4-BE49-F238E27FC236}">
                <a16:creationId xmlns:a16="http://schemas.microsoft.com/office/drawing/2014/main" id="{A19F14AB-B1A0-40DF-8E35-963A9D4F5B3D}"/>
              </a:ext>
            </a:extLst>
          </p:cNvPr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954169" y="5489417"/>
            <a:ext cx="14874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ko-KR" altLang="en-US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하지</a:t>
            </a:r>
            <a:endParaRPr lang="zh-CN" altLang="en-US" sz="1600" dirty="0">
              <a:solidFill>
                <a:schemeClr val="bg1"/>
              </a:solidFill>
              <a:latin typeface="나눔스퀘어 네오 Bold" panose="00000800000000000000" pitchFamily="2" charset="-127"/>
              <a:ea typeface="+mn-ea"/>
              <a:cs typeface="+mn-ea"/>
              <a:sym typeface="+mn-lt"/>
            </a:endParaRPr>
          </a:p>
        </p:txBody>
      </p:sp>
      <p:sp>
        <p:nvSpPr>
          <p:cNvPr id="22" name="MH_SubTitle_1">
            <a:extLst>
              <a:ext uri="{FF2B5EF4-FFF2-40B4-BE49-F238E27FC236}">
                <a16:creationId xmlns:a16="http://schemas.microsoft.com/office/drawing/2014/main" id="{443A95EF-4EB9-4654-807C-DD33970FCB6A}"/>
              </a:ext>
            </a:extLst>
          </p:cNvPr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6892957" y="5489417"/>
            <a:ext cx="14874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ko-KR" altLang="en-US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요추</a:t>
            </a:r>
            <a:endParaRPr lang="zh-CN" altLang="en-US" sz="1600" dirty="0">
              <a:solidFill>
                <a:schemeClr val="bg1"/>
              </a:solidFill>
              <a:latin typeface="나눔스퀘어 네오 Bold" panose="00000800000000000000" pitchFamily="2" charset="-127"/>
              <a:ea typeface="+mn-ea"/>
              <a:cs typeface="+mn-ea"/>
              <a:sym typeface="+mn-lt"/>
            </a:endParaRPr>
          </a:p>
        </p:txBody>
      </p:sp>
      <p:sp>
        <p:nvSpPr>
          <p:cNvPr id="24" name="MH_SubTitle_1">
            <a:extLst>
              <a:ext uri="{FF2B5EF4-FFF2-40B4-BE49-F238E27FC236}">
                <a16:creationId xmlns:a16="http://schemas.microsoft.com/office/drawing/2014/main" id="{80BA0E44-F77E-4AC6-B092-21FB9074A979}"/>
              </a:ext>
            </a:extLst>
          </p:cNvPr>
          <p:cNvSpPr txBox="1"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6892957" y="3424879"/>
            <a:ext cx="14874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ko-KR" altLang="en-US" sz="1600" dirty="0" err="1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경추</a:t>
            </a:r>
            <a:endParaRPr lang="zh-CN" altLang="en-US" sz="1600" dirty="0">
              <a:solidFill>
                <a:schemeClr val="bg1"/>
              </a:solidFill>
              <a:latin typeface="나눔스퀘어 네오 Bold" panose="00000800000000000000" pitchFamily="2" charset="-127"/>
              <a:ea typeface="+mn-ea"/>
              <a:cs typeface="+mn-ea"/>
              <a:sym typeface="+mn-lt"/>
            </a:endParaRPr>
          </a:p>
        </p:txBody>
      </p:sp>
      <p:pic>
        <p:nvPicPr>
          <p:cNvPr id="39" name="Picture 14">
            <a:extLst>
              <a:ext uri="{FF2B5EF4-FFF2-40B4-BE49-F238E27FC236}">
                <a16:creationId xmlns:a16="http://schemas.microsoft.com/office/drawing/2014/main" id="{39B41E1B-1294-401E-9883-96356BBFD1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42" t="28514" r="21641" b="52282"/>
          <a:stretch/>
        </p:blipFill>
        <p:spPr bwMode="auto">
          <a:xfrm>
            <a:off x="1041856" y="4172471"/>
            <a:ext cx="1312114" cy="1316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14">
            <a:extLst>
              <a:ext uri="{FF2B5EF4-FFF2-40B4-BE49-F238E27FC236}">
                <a16:creationId xmlns:a16="http://schemas.microsoft.com/office/drawing/2014/main" id="{74E7B4B1-D257-405C-B221-56405E108B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09" t="2574" r="41910" b="77275"/>
          <a:stretch/>
        </p:blipFill>
        <p:spPr bwMode="auto">
          <a:xfrm>
            <a:off x="1044934" y="2042945"/>
            <a:ext cx="1309036" cy="1381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" name="Picture 14">
            <a:extLst>
              <a:ext uri="{FF2B5EF4-FFF2-40B4-BE49-F238E27FC236}">
                <a16:creationId xmlns:a16="http://schemas.microsoft.com/office/drawing/2014/main" id="{1FFAE5B2-77C4-40C3-9088-090F0015A0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604" t="2584" r="1779" b="76772"/>
          <a:stretch/>
        </p:blipFill>
        <p:spPr bwMode="auto">
          <a:xfrm>
            <a:off x="6967828" y="4074069"/>
            <a:ext cx="1337744" cy="1415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14">
            <a:extLst>
              <a:ext uri="{FF2B5EF4-FFF2-40B4-BE49-F238E27FC236}">
                <a16:creationId xmlns:a16="http://schemas.microsoft.com/office/drawing/2014/main" id="{E5F351A0-976D-4E14-8270-C1C34CF025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3" t="3670" r="82772" b="76542"/>
          <a:stretch/>
        </p:blipFill>
        <p:spPr bwMode="auto">
          <a:xfrm>
            <a:off x="6984613" y="2067820"/>
            <a:ext cx="1304175" cy="1357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MH_Text_1">
            <a:extLst>
              <a:ext uri="{FF2B5EF4-FFF2-40B4-BE49-F238E27FC236}">
                <a16:creationId xmlns:a16="http://schemas.microsoft.com/office/drawing/2014/main" id="{59B5BA51-DBD0-401B-AC60-8116F2092705}"/>
              </a:ext>
            </a:extLst>
          </p:cNvPr>
          <p:cNvSpPr txBox="1"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3159206" y="3001416"/>
            <a:ext cx="2938463" cy="747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normAutofit fontScale="85000" lnSpcReduction="20000"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30000"/>
              </a:lnSpc>
              <a:defRPr/>
            </a:pP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Assisted shoulder flexion</a:t>
            </a:r>
          </a:p>
          <a:p>
            <a:pPr algn="just">
              <a:lnSpc>
                <a:spcPct val="130000"/>
              </a:lnSpc>
              <a:defRPr/>
            </a:pP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팔 들었다 내리기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)</a:t>
            </a:r>
          </a:p>
          <a:p>
            <a:pPr algn="just">
              <a:lnSpc>
                <a:spcPct val="130000"/>
              </a:lnSpc>
              <a:defRPr/>
            </a:pP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어깨 가동 범위 증가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근력 강화</a:t>
            </a:r>
          </a:p>
        </p:txBody>
      </p:sp>
      <p:sp>
        <p:nvSpPr>
          <p:cNvPr id="44" name="MH_Text_1">
            <a:extLst>
              <a:ext uri="{FF2B5EF4-FFF2-40B4-BE49-F238E27FC236}">
                <a16:creationId xmlns:a16="http://schemas.microsoft.com/office/drawing/2014/main" id="{6BD216CE-AA3F-4F8A-A268-906CF28F2F6F}"/>
              </a:ext>
            </a:extLst>
          </p:cNvPr>
          <p:cNvSpPr txBox="1"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3159206" y="5111332"/>
            <a:ext cx="2938463" cy="747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normAutofit fontScale="85000" lnSpcReduction="20000"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30000"/>
              </a:lnSpc>
              <a:defRPr/>
            </a:pP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Hamstring stretch</a:t>
            </a:r>
          </a:p>
          <a:p>
            <a:pPr algn="just">
              <a:lnSpc>
                <a:spcPct val="130000"/>
              </a:lnSpc>
              <a:defRPr/>
            </a:pP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다리 들었다 내리기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)</a:t>
            </a:r>
          </a:p>
          <a:p>
            <a:pPr algn="just">
              <a:lnSpc>
                <a:spcPct val="130000"/>
              </a:lnSpc>
              <a:defRPr/>
            </a:pP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무릎 가동범위 증가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안정화 등</a:t>
            </a:r>
          </a:p>
        </p:txBody>
      </p:sp>
      <p:sp>
        <p:nvSpPr>
          <p:cNvPr id="45" name="MH_Text_1">
            <a:extLst>
              <a:ext uri="{FF2B5EF4-FFF2-40B4-BE49-F238E27FC236}">
                <a16:creationId xmlns:a16="http://schemas.microsoft.com/office/drawing/2014/main" id="{4F561880-CD60-4292-9A90-84CC1C617B94}"/>
              </a:ext>
            </a:extLst>
          </p:cNvPr>
          <p:cNvSpPr txBox="1"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8673215" y="5111332"/>
            <a:ext cx="2938463" cy="747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normAutofit fontScale="85000" lnSpcReduction="20000"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30000"/>
              </a:lnSpc>
              <a:defRPr/>
            </a:pP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Bridge stretch</a:t>
            </a:r>
          </a:p>
          <a:p>
            <a:pPr algn="just">
              <a:lnSpc>
                <a:spcPct val="130000"/>
              </a:lnSpc>
              <a:defRPr/>
            </a:pP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(</a:t>
            </a:r>
            <a:r>
              <a:rPr lang="ko-KR" altLang="en-US" dirty="0" err="1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브릿지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 자세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)</a:t>
            </a:r>
          </a:p>
          <a:p>
            <a:pPr algn="just">
              <a:lnSpc>
                <a:spcPct val="130000"/>
              </a:lnSpc>
              <a:defRPr/>
            </a:pP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허리 안정화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요통 해소 등 </a:t>
            </a:r>
          </a:p>
        </p:txBody>
      </p:sp>
      <p:sp>
        <p:nvSpPr>
          <p:cNvPr id="46" name="MH_Text_1">
            <a:extLst>
              <a:ext uri="{FF2B5EF4-FFF2-40B4-BE49-F238E27FC236}">
                <a16:creationId xmlns:a16="http://schemas.microsoft.com/office/drawing/2014/main" id="{EFA0B89F-81A1-49A7-8798-9D52BA9D0BC3}"/>
              </a:ext>
            </a:extLst>
          </p:cNvPr>
          <p:cNvSpPr txBox="1"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8673215" y="3001416"/>
            <a:ext cx="3435366" cy="747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normAutofit fontScale="85000" lnSpcReduction="20000"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>
              <a:lnSpc>
                <a:spcPct val="130000"/>
              </a:lnSpc>
              <a:defRPr/>
            </a:pP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Neck side extension</a:t>
            </a:r>
          </a:p>
          <a:p>
            <a:pPr algn="just">
              <a:lnSpc>
                <a:spcPct val="130000"/>
              </a:lnSpc>
              <a:defRPr/>
            </a:pP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목 옆으로 당기기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) </a:t>
            </a:r>
          </a:p>
          <a:p>
            <a:pPr algn="just">
              <a:lnSpc>
                <a:spcPct val="130000"/>
              </a:lnSpc>
              <a:defRPr/>
            </a:pPr>
            <a:r>
              <a:rPr lang="ko-KR" altLang="en-US" dirty="0" err="1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경추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 가동 범위 증가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목 근육 긴장 완화 등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B529C4-C4EF-483C-B8E9-49B2006AAB8A}"/>
              </a:ext>
            </a:extLst>
          </p:cNvPr>
          <p:cNvSpPr txBox="1"/>
          <p:nvPr/>
        </p:nvSpPr>
        <p:spPr>
          <a:xfrm>
            <a:off x="942621" y="714795"/>
            <a:ext cx="26693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재활운동 자세 선정</a:t>
            </a:r>
          </a:p>
        </p:txBody>
      </p:sp>
    </p:spTree>
    <p:extLst>
      <p:ext uri="{BB962C8B-B14F-4D97-AF65-F5344CB8AC3E}">
        <p14:creationId xmlns:p14="http://schemas.microsoft.com/office/powerpoint/2010/main" val="337968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47"/>
          <p:cNvSpPr>
            <a:spLocks noChangeArrowheads="1"/>
          </p:cNvSpPr>
          <p:nvPr/>
        </p:nvSpPr>
        <p:spPr bwMode="auto">
          <a:xfrm>
            <a:off x="887106" y="5194737"/>
            <a:ext cx="4000626" cy="1030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marL="285750" indent="-285750" eaLnBrk="1" hangingPunct="1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dirty="0" err="1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GambaLabs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TinyML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 </a:t>
            </a:r>
            <a:r>
              <a:rPr lang="en-US" altLang="ko-KR" dirty="0" err="1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DevKit</a:t>
            </a: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 v1</a:t>
            </a:r>
          </a:p>
          <a:p>
            <a:pPr marL="1028700" lvl="1" eaLnBrk="1" hangingPunct="1">
              <a:lnSpc>
                <a:spcPct val="130000"/>
              </a:lnSpc>
              <a:buFont typeface="Wingdings" panose="05000000000000000000" pitchFamily="2" charset="2"/>
              <a:buChar char="§"/>
            </a:pPr>
            <a:r>
              <a:rPr lang="en-US" altLang="ko-KR" sz="15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ESP32-S3 </a:t>
            </a:r>
            <a:r>
              <a:rPr lang="ko-KR" altLang="en-US" sz="15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기반 개발보드</a:t>
            </a:r>
            <a:endParaRPr lang="en-US" altLang="ko-KR" sz="15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  <a:p>
            <a:pPr marL="1028700" lvl="1" eaLnBrk="1" hangingPunct="1">
              <a:lnSpc>
                <a:spcPct val="130000"/>
              </a:lnSpc>
              <a:buFont typeface="Wingdings" panose="05000000000000000000" pitchFamily="2" charset="2"/>
              <a:buChar char="§"/>
            </a:pPr>
            <a:r>
              <a:rPr lang="ko-KR" altLang="en-US" sz="15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센서 역할 수행</a:t>
            </a:r>
          </a:p>
        </p:txBody>
      </p:sp>
      <p:sp>
        <p:nvSpPr>
          <p:cNvPr id="46" name="PA_文本框 2"/>
          <p:cNvSpPr txBox="1"/>
          <p:nvPr>
            <p:custDataLst>
              <p:tags r:id="rId1"/>
            </p:custDataLst>
          </p:nvPr>
        </p:nvSpPr>
        <p:spPr>
          <a:xfrm>
            <a:off x="448620" y="236925"/>
            <a:ext cx="31014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i="1" dirty="0">
                <a:solidFill>
                  <a:schemeClr val="bg1"/>
                </a:solidFill>
                <a:effectLst>
                  <a:outerShdw blurRad="76200" dist="50800" dir="2700000" sx="101000" sy="101000" algn="tl" rotWithShape="0">
                    <a:prstClr val="black">
                      <a:alpha val="80000"/>
                    </a:prst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진행 과정</a:t>
            </a:r>
            <a:endParaRPr lang="zh-CN" altLang="en-US" sz="2000" i="1" dirty="0">
              <a:solidFill>
                <a:schemeClr val="bg1"/>
              </a:solidFill>
              <a:effectLst>
                <a:outerShdw blurRad="76200" dist="50800" dir="2700000" sx="101000" sy="101000" algn="tl" rotWithShape="0">
                  <a:prstClr val="black">
                    <a:alpha val="80000"/>
                  </a:prstClr>
                </a:outerShdw>
              </a:effectLst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992FD02-84EB-48AC-98AB-A137C897DFBF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69" t="26332" r="15862" b="22320"/>
          <a:stretch/>
        </p:blipFill>
        <p:spPr bwMode="auto">
          <a:xfrm rot="5400000">
            <a:off x="1536723" y="2573890"/>
            <a:ext cx="2701392" cy="1325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2" descr="NVIDIA Jetson Orin Nano Developer Kit 용량확인필요 (해외구매) : 다나와 가격비교">
            <a:extLst>
              <a:ext uri="{FF2B5EF4-FFF2-40B4-BE49-F238E27FC236}">
                <a16:creationId xmlns:a16="http://schemas.microsoft.com/office/drawing/2014/main" id="{74EC9962-9B0E-4A50-9ADD-D52B30622D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1240" y="1590574"/>
            <a:ext cx="3291840" cy="3291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矩形 47">
            <a:extLst>
              <a:ext uri="{FF2B5EF4-FFF2-40B4-BE49-F238E27FC236}">
                <a16:creationId xmlns:a16="http://schemas.microsoft.com/office/drawing/2014/main" id="{6E96953C-1F2B-4A5A-A548-E9C20F03E4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5306" y="5194737"/>
            <a:ext cx="4243708" cy="1030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marL="285750" indent="-285750" eaLnBrk="1" hangingPunct="1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NVIDIA Jetson Orin Nano Dev Kit</a:t>
            </a:r>
          </a:p>
          <a:p>
            <a:pPr marL="1028700" lvl="1" eaLnBrk="1" hangingPunct="1">
              <a:lnSpc>
                <a:spcPct val="130000"/>
              </a:lnSpc>
              <a:buFont typeface="Wingdings" panose="05000000000000000000" pitchFamily="2" charset="2"/>
              <a:buChar char="§"/>
            </a:pPr>
            <a:r>
              <a:rPr lang="ko-KR" altLang="en-US" sz="15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강력한 성능의 임베디드 보드</a:t>
            </a:r>
            <a:endParaRPr lang="en-US" altLang="ko-KR" sz="15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  <a:p>
            <a:pPr marL="1028700" lvl="1" eaLnBrk="1" hangingPunct="1">
              <a:lnSpc>
                <a:spcPct val="130000"/>
              </a:lnSpc>
              <a:buFont typeface="Wingdings" panose="05000000000000000000" pitchFamily="2" charset="2"/>
              <a:buChar char="§"/>
            </a:pPr>
            <a:r>
              <a:rPr lang="ko-KR" altLang="en-US" sz="15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게이트웨이 역할 수행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961DED-4BC2-4E46-9B48-C8486CF771C3}"/>
              </a:ext>
            </a:extLst>
          </p:cNvPr>
          <p:cNvSpPr txBox="1"/>
          <p:nvPr/>
        </p:nvSpPr>
        <p:spPr>
          <a:xfrm>
            <a:off x="942621" y="714795"/>
            <a:ext cx="2010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하드웨어 환경</a:t>
            </a:r>
          </a:p>
        </p:txBody>
      </p:sp>
    </p:spTree>
    <p:extLst>
      <p:ext uri="{BB962C8B-B14F-4D97-AF65-F5344CB8AC3E}">
        <p14:creationId xmlns:p14="http://schemas.microsoft.com/office/powerpoint/2010/main" val="1629477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A_文本框 2"/>
          <p:cNvSpPr txBox="1"/>
          <p:nvPr>
            <p:custDataLst>
              <p:tags r:id="rId1"/>
            </p:custDataLst>
          </p:nvPr>
        </p:nvSpPr>
        <p:spPr>
          <a:xfrm>
            <a:off x="448620" y="236925"/>
            <a:ext cx="31014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i="1" dirty="0">
                <a:solidFill>
                  <a:schemeClr val="bg1"/>
                </a:solidFill>
                <a:effectLst>
                  <a:outerShdw blurRad="76200" dist="50800" dir="2700000" sx="101000" sy="101000" algn="tl" rotWithShape="0">
                    <a:prstClr val="black">
                      <a:alpha val="80000"/>
                    </a:prst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진행 과정</a:t>
            </a:r>
            <a:endParaRPr lang="zh-CN" altLang="en-US" sz="2000" i="1" dirty="0">
              <a:solidFill>
                <a:schemeClr val="bg1"/>
              </a:solidFill>
              <a:effectLst>
                <a:outerShdw blurRad="76200" dist="50800" dir="2700000" sx="101000" sy="101000" algn="tl" rotWithShape="0">
                  <a:prstClr val="black">
                    <a:alpha val="80000"/>
                  </a:prstClr>
                </a:outerShdw>
              </a:effectLst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8C599EE-A33B-4574-9EED-88EF5A3E32CE}"/>
              </a:ext>
            </a:extLst>
          </p:cNvPr>
          <p:cNvGrpSpPr/>
          <p:nvPr/>
        </p:nvGrpSpPr>
        <p:grpSpPr>
          <a:xfrm>
            <a:off x="1545246" y="4328793"/>
            <a:ext cx="9101507" cy="2292281"/>
            <a:chOff x="6096000" y="4377725"/>
            <a:chExt cx="7748230" cy="195144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4CB87BD-9EF5-4F31-9D6C-CDA38376C9C6}"/>
                </a:ext>
              </a:extLst>
            </p:cNvPr>
            <p:cNvSpPr txBox="1"/>
            <p:nvPr/>
          </p:nvSpPr>
          <p:spPr>
            <a:xfrm>
              <a:off x="8470595" y="4915105"/>
              <a:ext cx="184731" cy="384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ko-KR" altLang="en-US" sz="1900" dirty="0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19A1027A-DE55-4C71-8E37-AEC623DF9238}"/>
                </a:ext>
              </a:extLst>
            </p:cNvPr>
            <p:cNvSpPr/>
            <p:nvPr/>
          </p:nvSpPr>
          <p:spPr>
            <a:xfrm>
              <a:off x="6296254" y="4499843"/>
              <a:ext cx="502232" cy="22692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</a:rPr>
                <a:t>센서</a:t>
              </a: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468419E3-CFCE-470D-8C29-734C995C9FAD}"/>
                </a:ext>
              </a:extLst>
            </p:cNvPr>
            <p:cNvSpPr/>
            <p:nvPr/>
          </p:nvSpPr>
          <p:spPr>
            <a:xfrm>
              <a:off x="8259171" y="4377725"/>
              <a:ext cx="1225899" cy="922101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1. PC</a:t>
              </a:r>
            </a:p>
            <a:p>
              <a:pPr algn="ctr"/>
              <a:r>
                <a:rPr lang="en-US" altLang="ko-KR" sz="1100" dirty="0">
                  <a:solidFill>
                    <a:schemeClr val="tx1"/>
                  </a:solidFill>
                </a:rPr>
                <a:t>(</a:t>
              </a:r>
              <a:r>
                <a:rPr lang="ko-KR" altLang="en-US" sz="1100" dirty="0">
                  <a:solidFill>
                    <a:schemeClr val="tx1"/>
                  </a:solidFill>
                </a:rPr>
                <a:t>데이터 수집</a:t>
              </a:r>
              <a:r>
                <a:rPr lang="en-US" altLang="ko-KR" sz="1100" dirty="0">
                  <a:solidFill>
                    <a:schemeClr val="tx1"/>
                  </a:solidFill>
                </a:rPr>
                <a:t>)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B92C6072-FF03-4836-9DFD-F826B9ACCB2B}"/>
                </a:ext>
              </a:extLst>
            </p:cNvPr>
            <p:cNvSpPr/>
            <p:nvPr/>
          </p:nvSpPr>
          <p:spPr>
            <a:xfrm>
              <a:off x="10368666" y="4876375"/>
              <a:ext cx="1178631" cy="72893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2. </a:t>
              </a:r>
              <a:r>
                <a:rPr lang="ko-KR" altLang="en-US" sz="1400" dirty="0">
                  <a:solidFill>
                    <a:schemeClr val="tx1"/>
                  </a:solidFill>
                </a:rPr>
                <a:t>학습</a:t>
              </a:r>
              <a:r>
                <a:rPr lang="en-US" altLang="ko-KR" sz="1400" dirty="0">
                  <a:solidFill>
                    <a:schemeClr val="tx1"/>
                  </a:solidFill>
                </a:rPr>
                <a:t>,</a:t>
              </a:r>
              <a:r>
                <a:rPr lang="ko-KR" altLang="en-US" sz="1400" dirty="0">
                  <a:solidFill>
                    <a:schemeClr val="tx1"/>
                  </a:solidFill>
                </a:rPr>
                <a:t> </a:t>
              </a:r>
              <a:r>
                <a:rPr lang="en-US" altLang="ko-KR" sz="1400" dirty="0">
                  <a:solidFill>
                    <a:schemeClr val="tx1"/>
                  </a:solidFill>
                </a:rPr>
                <a:t> </a:t>
              </a:r>
              <a:r>
                <a:rPr lang="ko-KR" altLang="en-US" sz="1400" dirty="0">
                  <a:solidFill>
                    <a:schemeClr val="tx1"/>
                  </a:solidFill>
                </a:rPr>
                <a:t>최적화</a:t>
              </a: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3F9F9962-42B7-420D-96A9-A19874E814E6}"/>
                </a:ext>
              </a:extLst>
            </p:cNvPr>
            <p:cNvSpPr/>
            <p:nvPr/>
          </p:nvSpPr>
          <p:spPr>
            <a:xfrm>
              <a:off x="8298221" y="5738594"/>
              <a:ext cx="1144759" cy="590579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3.Jetson</a:t>
              </a:r>
            </a:p>
            <a:p>
              <a:pPr algn="ctr"/>
              <a:r>
                <a:rPr lang="en-US" altLang="ko-KR" sz="1100" dirty="0">
                  <a:solidFill>
                    <a:schemeClr val="tx1"/>
                  </a:solidFill>
                </a:rPr>
                <a:t>(</a:t>
              </a:r>
              <a:r>
                <a:rPr lang="ko-KR" altLang="en-US" sz="1100" dirty="0">
                  <a:solidFill>
                    <a:schemeClr val="tx1"/>
                  </a:solidFill>
                </a:rPr>
                <a:t>자세 추론</a:t>
              </a:r>
              <a:r>
                <a:rPr lang="en-US" altLang="ko-KR" sz="1100" dirty="0">
                  <a:solidFill>
                    <a:schemeClr val="tx1"/>
                  </a:solidFill>
                </a:rPr>
                <a:t>)</a:t>
              </a:r>
              <a:endParaRPr lang="ko-KR" altLang="en-US" sz="1100" dirty="0">
                <a:solidFill>
                  <a:schemeClr val="tx1"/>
                </a:solidFill>
              </a:endParaRPr>
            </a:p>
          </p:txBody>
        </p:sp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FED25AFF-0E39-4160-AB5F-E3AFA0EDAC23}"/>
                </a:ext>
              </a:extLst>
            </p:cNvPr>
            <p:cNvCxnSpPr>
              <a:cxnSpLocks/>
              <a:stCxn id="13" idx="3"/>
              <a:endCxn id="14" idx="2"/>
            </p:cNvCxnSpPr>
            <p:nvPr/>
          </p:nvCxnSpPr>
          <p:spPr>
            <a:xfrm>
              <a:off x="9485070" y="4838776"/>
              <a:ext cx="883596" cy="40206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F6BE6E83-B4FF-4942-9981-4A2D6512DA71}"/>
                </a:ext>
              </a:extLst>
            </p:cNvPr>
            <p:cNvCxnSpPr>
              <a:cxnSpLocks/>
              <a:stCxn id="14" idx="2"/>
              <a:endCxn id="15" idx="3"/>
            </p:cNvCxnSpPr>
            <p:nvPr/>
          </p:nvCxnSpPr>
          <p:spPr>
            <a:xfrm flipH="1">
              <a:off x="9442980" y="5240840"/>
              <a:ext cx="925686" cy="793044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FBD2D22-546B-4B42-975B-1E0DA91D4E27}"/>
                </a:ext>
              </a:extLst>
            </p:cNvPr>
            <p:cNvSpPr txBox="1"/>
            <p:nvPr/>
          </p:nvSpPr>
          <p:spPr>
            <a:xfrm>
              <a:off x="9764305" y="4726771"/>
              <a:ext cx="748923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100" dirty="0">
                  <a:solidFill>
                    <a:schemeClr val="bg1"/>
                  </a:solidFill>
                </a:rPr>
                <a:t>데이터셋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1D54C6C-A942-4F56-AD60-11DB4E117B26}"/>
                </a:ext>
              </a:extLst>
            </p:cNvPr>
            <p:cNvSpPr txBox="1"/>
            <p:nvPr/>
          </p:nvSpPr>
          <p:spPr>
            <a:xfrm>
              <a:off x="9415681" y="5512099"/>
              <a:ext cx="4667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>
                  <a:solidFill>
                    <a:schemeClr val="bg1"/>
                  </a:solidFill>
                </a:rPr>
                <a:t>모델</a:t>
              </a:r>
            </a:p>
          </p:txBody>
        </p: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72735463-6D46-417B-93C3-46C54417A54D}"/>
                </a:ext>
              </a:extLst>
            </p:cNvPr>
            <p:cNvCxnSpPr>
              <a:stCxn id="11" idx="3"/>
              <a:endCxn id="13" idx="1"/>
            </p:cNvCxnSpPr>
            <p:nvPr/>
          </p:nvCxnSpPr>
          <p:spPr>
            <a:xfrm>
              <a:off x="6798486" y="4613307"/>
              <a:ext cx="1460684" cy="225468"/>
            </a:xfrm>
            <a:prstGeom prst="straightConnector1">
              <a:avLst/>
            </a:prstGeom>
            <a:ln>
              <a:solidFill>
                <a:schemeClr val="bg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35FBCE8D-A235-4758-BE90-5FFC2D109F48}"/>
                </a:ext>
              </a:extLst>
            </p:cNvPr>
            <p:cNvSpPr/>
            <p:nvPr/>
          </p:nvSpPr>
          <p:spPr>
            <a:xfrm>
              <a:off x="6268243" y="4762911"/>
              <a:ext cx="502232" cy="22692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</a:rPr>
                <a:t>센서</a:t>
              </a:r>
            </a:p>
          </p:txBody>
        </p: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CD84E23D-E353-481B-B291-89B4D92B5520}"/>
                </a:ext>
              </a:extLst>
            </p:cNvPr>
            <p:cNvCxnSpPr>
              <a:cxnSpLocks/>
              <a:stCxn id="21" idx="3"/>
              <a:endCxn id="13" idx="1"/>
            </p:cNvCxnSpPr>
            <p:nvPr/>
          </p:nvCxnSpPr>
          <p:spPr>
            <a:xfrm flipV="1">
              <a:off x="6770475" y="4838776"/>
              <a:ext cx="1488696" cy="37599"/>
            </a:xfrm>
            <a:prstGeom prst="straightConnector1">
              <a:avLst/>
            </a:prstGeom>
            <a:ln>
              <a:solidFill>
                <a:schemeClr val="bg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3FF9A71F-B293-4EB9-BB24-546071DB1152}"/>
                </a:ext>
              </a:extLst>
            </p:cNvPr>
            <p:cNvSpPr/>
            <p:nvPr/>
          </p:nvSpPr>
          <p:spPr>
            <a:xfrm>
              <a:off x="6468888" y="5005438"/>
              <a:ext cx="502232" cy="22692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</a:rPr>
                <a:t>센서</a:t>
              </a:r>
            </a:p>
          </p:txBody>
        </p: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E7B4181B-D6E7-4301-BCA6-6927D4BE4281}"/>
                </a:ext>
              </a:extLst>
            </p:cNvPr>
            <p:cNvCxnSpPr>
              <a:cxnSpLocks/>
              <a:stCxn id="23" idx="3"/>
              <a:endCxn id="13" idx="1"/>
            </p:cNvCxnSpPr>
            <p:nvPr/>
          </p:nvCxnSpPr>
          <p:spPr>
            <a:xfrm flipV="1">
              <a:off x="6971120" y="4838776"/>
              <a:ext cx="1288051" cy="280126"/>
            </a:xfrm>
            <a:prstGeom prst="straightConnector1">
              <a:avLst/>
            </a:prstGeom>
            <a:ln>
              <a:solidFill>
                <a:schemeClr val="bg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3186C283-EA3D-4BE5-8676-771E5468C5C6}"/>
                </a:ext>
              </a:extLst>
            </p:cNvPr>
            <p:cNvSpPr/>
            <p:nvPr/>
          </p:nvSpPr>
          <p:spPr>
            <a:xfrm>
              <a:off x="6096000" y="5285171"/>
              <a:ext cx="502232" cy="22692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</a:rPr>
                <a:t>센서</a:t>
              </a:r>
            </a:p>
          </p:txBody>
        </p:sp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3C5238D1-34C4-42D5-906A-10DF2CB244E6}"/>
                </a:ext>
              </a:extLst>
            </p:cNvPr>
            <p:cNvCxnSpPr>
              <a:cxnSpLocks/>
              <a:stCxn id="25" idx="3"/>
              <a:endCxn id="13" idx="1"/>
            </p:cNvCxnSpPr>
            <p:nvPr/>
          </p:nvCxnSpPr>
          <p:spPr>
            <a:xfrm flipV="1">
              <a:off x="6598232" y="4838776"/>
              <a:ext cx="1660939" cy="559859"/>
            </a:xfrm>
            <a:prstGeom prst="straightConnector1">
              <a:avLst/>
            </a:prstGeom>
            <a:ln>
              <a:solidFill>
                <a:schemeClr val="bg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B83DC92F-AF2B-46CE-AA42-CFE0D849B7FE}"/>
                </a:ext>
              </a:extLst>
            </p:cNvPr>
            <p:cNvSpPr/>
            <p:nvPr/>
          </p:nvSpPr>
          <p:spPr>
            <a:xfrm>
              <a:off x="6306289" y="5594010"/>
              <a:ext cx="502232" cy="226928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>
                  <a:solidFill>
                    <a:schemeClr val="tx1"/>
                  </a:solidFill>
                </a:rPr>
                <a:t>센서</a:t>
              </a:r>
            </a:p>
          </p:txBody>
        </p: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4BEC1B1E-63BF-49A1-92A0-E090DB3886AF}"/>
                </a:ext>
              </a:extLst>
            </p:cNvPr>
            <p:cNvCxnSpPr>
              <a:cxnSpLocks/>
              <a:stCxn id="27" idx="3"/>
              <a:endCxn id="13" idx="1"/>
            </p:cNvCxnSpPr>
            <p:nvPr/>
          </p:nvCxnSpPr>
          <p:spPr>
            <a:xfrm flipV="1">
              <a:off x="6808521" y="4838776"/>
              <a:ext cx="1450650" cy="868698"/>
            </a:xfrm>
            <a:prstGeom prst="straightConnector1">
              <a:avLst/>
            </a:prstGeom>
            <a:ln>
              <a:solidFill>
                <a:schemeClr val="bg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5D6E2D61-844B-474B-B714-7F2674E6D1C2}"/>
                </a:ext>
              </a:extLst>
            </p:cNvPr>
            <p:cNvCxnSpPr>
              <a:cxnSpLocks/>
              <a:stCxn id="23" idx="3"/>
              <a:endCxn id="15" idx="1"/>
            </p:cNvCxnSpPr>
            <p:nvPr/>
          </p:nvCxnSpPr>
          <p:spPr>
            <a:xfrm>
              <a:off x="6971120" y="5118902"/>
              <a:ext cx="1327101" cy="914982"/>
            </a:xfrm>
            <a:prstGeom prst="straightConnector1">
              <a:avLst/>
            </a:prstGeom>
            <a:ln>
              <a:solidFill>
                <a:schemeClr val="bg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BE8543AF-5A47-497E-96DF-AD5CC00194B7}"/>
                </a:ext>
              </a:extLst>
            </p:cNvPr>
            <p:cNvCxnSpPr>
              <a:cxnSpLocks/>
              <a:stCxn id="25" idx="3"/>
              <a:endCxn id="15" idx="1"/>
            </p:cNvCxnSpPr>
            <p:nvPr/>
          </p:nvCxnSpPr>
          <p:spPr>
            <a:xfrm>
              <a:off x="6598232" y="5398635"/>
              <a:ext cx="1699989" cy="635249"/>
            </a:xfrm>
            <a:prstGeom prst="straightConnector1">
              <a:avLst/>
            </a:prstGeom>
            <a:ln>
              <a:solidFill>
                <a:schemeClr val="bg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C92919BB-1ECB-4C32-AF43-4BF4AB6B7D5D}"/>
                </a:ext>
              </a:extLst>
            </p:cNvPr>
            <p:cNvCxnSpPr>
              <a:cxnSpLocks/>
              <a:stCxn id="27" idx="3"/>
              <a:endCxn id="15" idx="1"/>
            </p:cNvCxnSpPr>
            <p:nvPr/>
          </p:nvCxnSpPr>
          <p:spPr>
            <a:xfrm>
              <a:off x="6808521" y="5707474"/>
              <a:ext cx="1489700" cy="326410"/>
            </a:xfrm>
            <a:prstGeom prst="straightConnector1">
              <a:avLst/>
            </a:prstGeom>
            <a:ln>
              <a:solidFill>
                <a:schemeClr val="bg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화살표 연결선 31">
              <a:extLst>
                <a:ext uri="{FF2B5EF4-FFF2-40B4-BE49-F238E27FC236}">
                  <a16:creationId xmlns:a16="http://schemas.microsoft.com/office/drawing/2014/main" id="{D0879499-1D97-46F7-954E-A34D61F2A52E}"/>
                </a:ext>
              </a:extLst>
            </p:cNvPr>
            <p:cNvCxnSpPr>
              <a:cxnSpLocks/>
              <a:stCxn id="15" idx="3"/>
            </p:cNvCxnSpPr>
            <p:nvPr/>
          </p:nvCxnSpPr>
          <p:spPr>
            <a:xfrm>
              <a:off x="9442980" y="6033884"/>
              <a:ext cx="2467829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613C490-C553-4CC8-A3C1-BD1A04D9E99D}"/>
                </a:ext>
              </a:extLst>
            </p:cNvPr>
            <p:cNvSpPr txBox="1"/>
            <p:nvPr/>
          </p:nvSpPr>
          <p:spPr>
            <a:xfrm>
              <a:off x="12111063" y="5820938"/>
              <a:ext cx="17331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최종 자세 추론</a:t>
              </a:r>
            </a:p>
          </p:txBody>
        </p:sp>
      </p:grpSp>
      <p:sp>
        <p:nvSpPr>
          <p:cNvPr id="34" name="矩形 3">
            <a:extLst>
              <a:ext uri="{FF2B5EF4-FFF2-40B4-BE49-F238E27FC236}">
                <a16:creationId xmlns:a16="http://schemas.microsoft.com/office/drawing/2014/main" id="{56E61A3D-E472-4009-A8BC-6F1BCE1BE911}"/>
              </a:ext>
            </a:extLst>
          </p:cNvPr>
          <p:cNvSpPr/>
          <p:nvPr/>
        </p:nvSpPr>
        <p:spPr>
          <a:xfrm>
            <a:off x="1734655" y="1541068"/>
            <a:ext cx="8722689" cy="29397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BLE </a:t>
            </a:r>
            <a:r>
              <a:rPr lang="ko-KR" altLang="en-US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통신을 위한 </a:t>
            </a:r>
            <a:r>
              <a:rPr lang="en-US" altLang="ko-KR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Firmware </a:t>
            </a:r>
            <a:r>
              <a:rPr lang="ko-KR" altLang="en-US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구축</a:t>
            </a:r>
            <a:endParaRPr lang="en-US" altLang="ko-KR" sz="16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  <a:p>
            <a:pPr marL="742950" lvl="1" indent="-285750">
              <a:lnSpc>
                <a:spcPct val="130000"/>
              </a:lnSpc>
              <a:buFont typeface="Wingdings" panose="05000000000000000000" pitchFamily="2" charset="2"/>
              <a:buChar char="ü"/>
            </a:pPr>
            <a:r>
              <a:rPr lang="ko-KR" altLang="en-US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제한사항</a:t>
            </a:r>
            <a:endParaRPr lang="en-US" altLang="ko-KR" sz="16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  <a:p>
            <a:pPr marL="1200150" lvl="2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altLang="ko-KR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PC</a:t>
            </a:r>
            <a:r>
              <a:rPr lang="ko-KR" altLang="en-US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에서 동시연결 가능한 최대 </a:t>
            </a:r>
            <a:r>
              <a:rPr lang="en-US" altLang="ko-KR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BLE </a:t>
            </a:r>
            <a:r>
              <a:rPr lang="ko-KR" altLang="en-US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장치는 </a:t>
            </a:r>
            <a:r>
              <a:rPr lang="en-US" altLang="ko-KR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10</a:t>
            </a:r>
            <a:r>
              <a:rPr lang="ko-KR" altLang="en-US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개 이상</a:t>
            </a:r>
            <a:endParaRPr lang="en-US" altLang="ko-KR" sz="16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  <a:p>
            <a:pPr marL="1200150" lvl="2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en-US" altLang="ko-KR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Jetson Nano</a:t>
            </a:r>
            <a:r>
              <a:rPr lang="ko-KR" altLang="en-US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에서 동시연결 가능한 최대 </a:t>
            </a:r>
            <a:r>
              <a:rPr lang="en-US" altLang="ko-KR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BLE </a:t>
            </a:r>
            <a:r>
              <a:rPr lang="ko-KR" altLang="en-US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장치는 </a:t>
            </a:r>
            <a:r>
              <a:rPr lang="en-US" altLang="ko-KR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8</a:t>
            </a:r>
            <a:r>
              <a:rPr lang="ko-KR" altLang="en-US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개</a:t>
            </a:r>
            <a:endParaRPr lang="en-US" altLang="ko-KR" sz="16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  <a:p>
            <a:pPr marL="1200150" lvl="2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endParaRPr lang="en-US" altLang="ko-KR" sz="16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  <a:p>
            <a:pPr marL="1200150" lvl="2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endParaRPr lang="en-US" altLang="ko-KR" sz="16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  <a:p>
            <a:pPr marL="742950" lvl="1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ko-KR" altLang="en-US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데이터셋의 수집은 동시에 </a:t>
            </a:r>
            <a:r>
              <a:rPr lang="en-US" altLang="ko-KR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10</a:t>
            </a:r>
            <a:r>
              <a:rPr lang="ko-KR" altLang="en-US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개 센서를 수용 가능한 </a:t>
            </a:r>
            <a:r>
              <a:rPr lang="en-US" altLang="ko-KR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PC</a:t>
            </a:r>
            <a:r>
              <a:rPr lang="ko-KR" altLang="en-US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에서 수행 </a:t>
            </a:r>
            <a:endParaRPr lang="en-US" altLang="ko-KR" sz="16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  <a:p>
            <a:pPr marL="742950" lvl="1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r>
              <a:rPr lang="ko-KR" altLang="en-US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최적화를 통해 센서 사용 수를 감소 후 자세 추론을 </a:t>
            </a:r>
            <a:r>
              <a:rPr lang="en-US" altLang="ko-KR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Jetson Nano</a:t>
            </a:r>
            <a:r>
              <a:rPr lang="ko-KR" altLang="en-US" sz="16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에서 담당하기로 결정</a:t>
            </a:r>
          </a:p>
          <a:p>
            <a:pPr marL="1200150" lvl="2" indent="-285750">
              <a:lnSpc>
                <a:spcPct val="130000"/>
              </a:lnSpc>
              <a:buFont typeface="Wingdings" panose="05000000000000000000" pitchFamily="2" charset="2"/>
              <a:buChar char="Ø"/>
            </a:pPr>
            <a:endParaRPr lang="en-US" altLang="ko-KR" sz="16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2" name="화살표: 아래쪽 1">
            <a:extLst>
              <a:ext uri="{FF2B5EF4-FFF2-40B4-BE49-F238E27FC236}">
                <a16:creationId xmlns:a16="http://schemas.microsoft.com/office/drawing/2014/main" id="{0FEB6D5A-69C6-478C-B15A-0D5C938971D9}"/>
              </a:ext>
            </a:extLst>
          </p:cNvPr>
          <p:cNvSpPr/>
          <p:nvPr/>
        </p:nvSpPr>
        <p:spPr>
          <a:xfrm>
            <a:off x="5657064" y="2936426"/>
            <a:ext cx="235049" cy="478484"/>
          </a:xfrm>
          <a:prstGeom prst="downArrow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38DEE89-E497-4556-96BD-3B5CABFD191B}"/>
              </a:ext>
            </a:extLst>
          </p:cNvPr>
          <p:cNvSpPr txBox="1"/>
          <p:nvPr/>
        </p:nvSpPr>
        <p:spPr>
          <a:xfrm>
            <a:off x="942621" y="714795"/>
            <a:ext cx="2377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데이터 수집 과정</a:t>
            </a:r>
          </a:p>
        </p:txBody>
      </p:sp>
    </p:spTree>
    <p:extLst>
      <p:ext uri="{BB962C8B-B14F-4D97-AF65-F5344CB8AC3E}">
        <p14:creationId xmlns:p14="http://schemas.microsoft.com/office/powerpoint/2010/main" val="2230441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矩形 47"/>
          <p:cNvSpPr/>
          <p:nvPr/>
        </p:nvSpPr>
        <p:spPr>
          <a:xfrm>
            <a:off x="6387353" y="2568388"/>
            <a:ext cx="4585447" cy="3375212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pic>
        <p:nvPicPr>
          <p:cNvPr id="44" name="2016/02/22/475207@0e_0o_1l_777w.png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2528" y="1840210"/>
            <a:ext cx="4936832" cy="3291221"/>
          </a:xfrm>
          <a:prstGeom prst="rect">
            <a:avLst/>
          </a:prstGeom>
        </p:spPr>
      </p:pic>
      <p:sp>
        <p:nvSpPr>
          <p:cNvPr id="45" name="PA_文本框 2"/>
          <p:cNvSpPr txBox="1"/>
          <p:nvPr>
            <p:custDataLst>
              <p:tags r:id="rId1"/>
            </p:custDataLst>
          </p:nvPr>
        </p:nvSpPr>
        <p:spPr>
          <a:xfrm>
            <a:off x="448620" y="236925"/>
            <a:ext cx="31014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i="1" dirty="0">
                <a:solidFill>
                  <a:schemeClr val="bg1"/>
                </a:solidFill>
                <a:effectLst>
                  <a:outerShdw blurRad="76200" dist="50800" dir="2700000" sx="101000" sy="101000" algn="tl" rotWithShape="0">
                    <a:prstClr val="black">
                      <a:alpha val="80000"/>
                    </a:prstClr>
                  </a:outerShdw>
                </a:effectLst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진행 과정</a:t>
            </a:r>
            <a:endParaRPr lang="zh-CN" altLang="en-US" sz="2000" i="1" dirty="0">
              <a:solidFill>
                <a:schemeClr val="bg1"/>
              </a:solidFill>
              <a:effectLst>
                <a:outerShdw blurRad="76200" dist="50800" dir="2700000" sx="101000" sy="101000" algn="tl" rotWithShape="0">
                  <a:prstClr val="black">
                    <a:alpha val="80000"/>
                  </a:prstClr>
                </a:outerShdw>
              </a:effectLst>
              <a:latin typeface="나눔스퀘어 네오 Bold" panose="00000800000000000000" pitchFamily="2" charset="-127"/>
              <a:cs typeface="+mn-ea"/>
              <a:sym typeface="+mn-lt"/>
            </a:endParaRPr>
          </a:p>
        </p:txBody>
      </p:sp>
      <p:sp>
        <p:nvSpPr>
          <p:cNvPr id="47" name="Text Placeholder 8"/>
          <p:cNvSpPr txBox="1">
            <a:spLocks/>
          </p:cNvSpPr>
          <p:nvPr/>
        </p:nvSpPr>
        <p:spPr>
          <a:xfrm>
            <a:off x="905437" y="3100431"/>
            <a:ext cx="3766971" cy="770777"/>
          </a:xfrm>
          <a:prstGeom prst="rect">
            <a:avLst/>
          </a:prstGeom>
        </p:spPr>
        <p:txBody>
          <a:bodyPr vert="horz"/>
          <a:lstStyle>
            <a:lvl1pPr marL="0" indent="0" algn="l" defTabSz="457200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800" kern="1200" baseline="0">
                <a:solidFill>
                  <a:schemeClr val="bg1">
                    <a:lumMod val="50000"/>
                  </a:schemeClr>
                </a:solidFill>
                <a:latin typeface="Roboto condensed"/>
                <a:ea typeface="+mn-ea"/>
                <a:cs typeface="Roboto condensed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30000"/>
              </a:lnSpc>
            </a:pPr>
            <a:endParaRPr lang="ko-KR" altLang="en-US" sz="1800" dirty="0">
              <a:solidFill>
                <a:schemeClr val="bg1"/>
              </a:solidFill>
              <a:latin typeface="나눔스퀘어 네오 Bold" panose="00000800000000000000" pitchFamily="2" charset="-127"/>
              <a:ea typeface="나눔스퀘어 네오 Bold" panose="00000800000000000000" pitchFamily="2" charset="-127"/>
              <a:cs typeface="+mn-ea"/>
              <a:sym typeface="+mn-lt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FAB1C84-BAAA-4367-900F-CA3C7C6A52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2528" y="1840210"/>
            <a:ext cx="5016989" cy="329122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259BB90-8F19-4161-965F-2A167730E36C}"/>
              </a:ext>
            </a:extLst>
          </p:cNvPr>
          <p:cNvSpPr txBox="1"/>
          <p:nvPr/>
        </p:nvSpPr>
        <p:spPr>
          <a:xfrm>
            <a:off x="738609" y="3132568"/>
            <a:ext cx="4100625" cy="7864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ko-KR" altLang="en-US" sz="18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다음과 같이 </a:t>
            </a:r>
            <a:r>
              <a:rPr lang="ko-KR" altLang="en-US" sz="1800" dirty="0" err="1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벨크로</a:t>
            </a:r>
            <a:r>
              <a:rPr lang="ko-KR" altLang="en-US" sz="18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  <a:cs typeface="+mn-ea"/>
                <a:sym typeface="+mn-lt"/>
              </a:rPr>
              <a:t> 밴드를 몸에 감고 센서를 고정시켜 데이터 수집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0247E8-4D42-47AA-A4CB-890B4CB77294}"/>
              </a:ext>
            </a:extLst>
          </p:cNvPr>
          <p:cNvSpPr txBox="1"/>
          <p:nvPr/>
        </p:nvSpPr>
        <p:spPr>
          <a:xfrm>
            <a:off x="942621" y="714795"/>
            <a:ext cx="2377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나눔스퀘어 네오 Bold" panose="00000800000000000000" pitchFamily="2" charset="-127"/>
                <a:ea typeface="나눔스퀘어 네오 Bold" panose="00000800000000000000" pitchFamily="2" charset="-127"/>
              </a:rPr>
              <a:t>데이터 수집 과정</a:t>
            </a:r>
          </a:p>
        </p:txBody>
      </p:sp>
    </p:spTree>
    <p:extLst>
      <p:ext uri="{BB962C8B-B14F-4D97-AF65-F5344CB8AC3E}">
        <p14:creationId xmlns:p14="http://schemas.microsoft.com/office/powerpoint/2010/main" val="4101937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CORM_RATE_SLIDES" val="0"/>
  <p:tag name="ISPRING_SCORM_RATE_QUIZZES" val="0"/>
  <p:tag name="ISPRING_SCORM_PASSING_SCORE" val="0.000000"/>
  <p:tag name="ISPRING_ULTRA_SCORM_COURSE_ID" val="6D8CA259-F6F2-4135-8A8B-3769453AACE8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内容列表"/>
  <p:tag name="ISPRINGCLOUDFOLDERID" val="0"/>
  <p:tag name="ISPRINGCLOUDFOLDERPATH" val="资源库"/>
  <p:tag name="ISPRING_OUTPUT_FOLDER" val="G:\第十二批\473877"/>
  <p:tag name="ISPRING_PRESENTATION_TITLE" val="5a1587189fd4d"/>
  <p:tag name="ISPRING_FIRST_PUBLI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400"/>
  <p:tag name="MH_LIBRARY" val="GRAPHIC"/>
  <p:tag name="MH_TYPE" val="Other"/>
  <p:tag name="MH_ORDER" val="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400"/>
  <p:tag name="MH_LIBRARY" val="GRAPHIC"/>
  <p:tag name="MH_TYPE" val="Other"/>
  <p:tag name="MH_ORDER" val="6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400"/>
  <p:tag name="MH_LIBRARY" val="GRAPHIC"/>
  <p:tag name="MH_TYPE" val="Other"/>
  <p:tag name="MH_ORDER" val="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400"/>
  <p:tag name="MH_LIBRARY" val="GRAPHIC"/>
  <p:tag name="MH_TYPE" val="Other"/>
  <p:tag name="MH_ORDER" val="1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400"/>
  <p:tag name="MH_LIBRARY" val="GRAPHIC"/>
  <p:tag name="MH_TYPE" val="SubTitle"/>
  <p:tag name="MH_ORDER" val="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400"/>
  <p:tag name="MH_LIBRARY" val="GRAPHIC"/>
  <p:tag name="MH_TYPE" val="SubTitle"/>
  <p:tag name="MH_ORDER" val="4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400"/>
  <p:tag name="MH_LIBRARY" val="GRAPHIC"/>
  <p:tag name="MH_TYPE" val="SubTitle"/>
  <p:tag name="MH_ORDER" val="6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400"/>
  <p:tag name="MH_LIBRARY" val="GRAPHIC"/>
  <p:tag name="MH_TYPE" val="SubTitle"/>
  <p:tag name="MH_ORDER" val="6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338"/>
  <p:tag name="MH_LIBRARY" val="GRAPHIC"/>
  <p:tag name="MH_TYPE" val="Other"/>
  <p:tag name="MH_ORDER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338"/>
  <p:tag name="MH_LIBRARY" val="GRAPHIC"/>
  <p:tag name="MH_TYPE" val="SubTitle"/>
  <p:tag name="MH_ORDER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338"/>
  <p:tag name="MH_LIBRARY" val="GRAPHIC"/>
  <p:tag name="MH_TYPE" val="Other"/>
  <p:tag name="MH_ORDER" val="7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338"/>
  <p:tag name="MH_LIBRARY" val="GRAPHIC"/>
  <p:tag name="MH_TYPE" val="Text"/>
  <p:tag name="MH_ORDER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338"/>
  <p:tag name="MH_LIBRARY" val="GRAPHIC"/>
  <p:tag name="MH_TYPE" val="Text"/>
  <p:tag name="MH_ORDER" val="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338"/>
  <p:tag name="MH_LIBRARY" val="GRAPHIC"/>
  <p:tag name="MH_TYPE" val="Text"/>
  <p:tag name="MH_ORDER" val="3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338"/>
  <p:tag name="MH_LIBRARY" val="GRAPHIC"/>
  <p:tag name="MH_TYPE" val="Text"/>
  <p:tag name="MH_ORDER" val="4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338"/>
  <p:tag name="MH_LIBRARY" val="GRAPHIC"/>
  <p:tag name="MH_TYPE" val="SubTitle"/>
  <p:tag name="MH_ORDER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338"/>
  <p:tag name="MH_LIBRARY" val="GRAPHIC"/>
  <p:tag name="MH_TYPE" val="SubTitle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338"/>
  <p:tag name="MH_LIBRARY" val="GRAPHIC"/>
  <p:tag name="MH_TYPE" val="SubTitle"/>
  <p:tag name="MH_ORDER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338"/>
  <p:tag name="MH_LIBRARY" val="GRAPHIC"/>
  <p:tag name="MH_TYPE" val="Text"/>
  <p:tag name="MH_ORDER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338"/>
  <p:tag name="MH_LIBRARY" val="GRAPHIC"/>
  <p:tag name="MH_TYPE" val="Text"/>
  <p:tag name="MH_ORDER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338"/>
  <p:tag name="MH_LIBRARY" val="GRAPHIC"/>
  <p:tag name="MH_TYPE" val="Text"/>
  <p:tag name="MH_ORDER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338"/>
  <p:tag name="MH_LIBRARY" val="GRAPHIC"/>
  <p:tag name="MH_TYPE" val="Text"/>
  <p:tag name="MH_ORDER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092138"/>
  <p:tag name="MH_LIBRARY" val="GRAPHIC"/>
  <p:tag name="MH_TYPE" val="Other"/>
  <p:tag name="MH_ORDER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092138"/>
  <p:tag name="MH_LIBRARY" val="GRAPHIC"/>
  <p:tag name="MH_TYPE" val="Other"/>
  <p:tag name="MH_ORDER" val="2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092138"/>
  <p:tag name="MH_LIBRARY" val="GRAPHIC"/>
  <p:tag name="MH_TYPE" val="Other"/>
  <p:tag name="MH_ORDER" val="3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092138"/>
  <p:tag name="MH_LIBRARY" val="GRAPHIC"/>
  <p:tag name="MH_TYPE" val="Other"/>
  <p:tag name="MH_ORDER" val="4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092138"/>
  <p:tag name="MH_LIBRARY" val="GRAPHIC"/>
  <p:tag name="MH_TYPE" val="SubTitle"/>
  <p:tag name="MH_ORDER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092138"/>
  <p:tag name="MH_LIBRARY" val="GRAPHIC"/>
  <p:tag name="MH_TYPE" val="Text"/>
  <p:tag name="MH_ORDER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092138"/>
  <p:tag name="MH_LIBRARY" val="GRAPHIC"/>
  <p:tag name="MH_TYPE" val="SubTitle"/>
  <p:tag name="MH_ORDER" val="2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7092138"/>
  <p:tag name="MH_LIBRARY" val="GRAPHIC"/>
  <p:tag name="MH_TYPE" val="Text"/>
  <p:tag name="MH_ORDER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400"/>
  <p:tag name="MH_LIBRARY" val="GRAPHIC"/>
  <p:tag name="MH_TYPE" val="Other"/>
  <p:tag name="MH_ORDER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106222400"/>
  <p:tag name="MH_LIBRARY" val="GRAPHIC"/>
  <p:tag name="MH_TYPE" val="Title"/>
  <p:tag name="MH_ORDER" val="1"/>
</p:tagLst>
</file>

<file path=ppt/theme/theme1.xml><?xml version="1.0" encoding="utf-8"?>
<a:theme xmlns:a="http://schemas.openxmlformats.org/drawingml/2006/main" name="www.freeppt7.com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af4p3jai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ww.jpppt.com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</TotalTime>
  <Words>547</Words>
  <Application>Microsoft Office PowerPoint</Application>
  <PresentationFormat>와이드스크린</PresentationFormat>
  <Paragraphs>137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14</vt:i4>
      </vt:variant>
    </vt:vector>
  </HeadingPairs>
  <TitlesOfParts>
    <vt:vector size="24" baseType="lpstr">
      <vt:lpstr>나눔스퀘어라운드OTF Regular</vt:lpstr>
      <vt:lpstr>Cambria Math</vt:lpstr>
      <vt:lpstr>微软雅黑</vt:lpstr>
      <vt:lpstr>等线</vt:lpstr>
      <vt:lpstr>Calibri</vt:lpstr>
      <vt:lpstr>나눔스퀘어 네오 Bold</vt:lpstr>
      <vt:lpstr>Wingdings</vt:lpstr>
      <vt:lpstr>Arial</vt:lpstr>
      <vt:lpstr>www.freeppt7.com</vt:lpstr>
      <vt:lpstr>www.jpppt.com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김 지훈</cp:lastModifiedBy>
  <cp:revision>27</cp:revision>
  <dcterms:created xsi:type="dcterms:W3CDTF">2017-08-18T03:02:00Z</dcterms:created>
  <dcterms:modified xsi:type="dcterms:W3CDTF">2024-10-25T20:22:59Z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2052-10.1.0.6748</vt:lpwstr>
  </property>
</Properties>
</file>

<file path=docProps/thumbnail.jpeg>
</file>